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2" r:id="rId5"/>
    <p:sldId id="850" r:id="rId6"/>
    <p:sldId id="851" r:id="rId7"/>
    <p:sldId id="819" r:id="rId8"/>
    <p:sldId id="845" r:id="rId9"/>
    <p:sldId id="844" r:id="rId10"/>
    <p:sldId id="831" r:id="rId11"/>
    <p:sldId id="297" r:id="rId12"/>
    <p:sldId id="298" r:id="rId13"/>
    <p:sldId id="846" r:id="rId14"/>
    <p:sldId id="854" r:id="rId15"/>
    <p:sldId id="855" r:id="rId16"/>
    <p:sldId id="847" r:id="rId17"/>
    <p:sldId id="856" r:id="rId18"/>
    <p:sldId id="858" r:id="rId19"/>
    <p:sldId id="859" r:id="rId20"/>
    <p:sldId id="848" r:id="rId21"/>
    <p:sldId id="864" r:id="rId22"/>
    <p:sldId id="865" r:id="rId23"/>
    <p:sldId id="863" r:id="rId24"/>
    <p:sldId id="866" r:id="rId25"/>
    <p:sldId id="849" r:id="rId26"/>
    <p:sldId id="310" r:id="rId27"/>
    <p:sldId id="807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A33"/>
    <a:srgbClr val="7A81FF"/>
    <a:srgbClr val="71AD47"/>
    <a:srgbClr val="EC3A34"/>
    <a:srgbClr val="1E77B4"/>
    <a:srgbClr val="FF7E79"/>
    <a:srgbClr val="FF0000"/>
    <a:srgbClr val="0000FF"/>
    <a:srgbClr val="DDA71F"/>
    <a:srgbClr val="45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6"/>
    <p:restoredTop sz="93411"/>
  </p:normalViewPr>
  <p:slideViewPr>
    <p:cSldViewPr snapToGrid="0" snapToObjects="1">
      <p:cViewPr>
        <p:scale>
          <a:sx n="90" d="100"/>
          <a:sy n="90" d="100"/>
        </p:scale>
        <p:origin x="84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DE05BBD-2901-0F46-BE95-156F98B7B0F1}" type="datetimeFigureOut">
              <a:rPr lang="en-US" smtClean="0"/>
              <a:pPr/>
              <a:t>4/21/24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53F31E9-6786-864D-8A26-55BB855644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F31E9-6786-864D-8A26-55BB855644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F31E9-6786-864D-8A26-55BB85564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F31E9-6786-864D-8A26-55BB855644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2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8AF93-18FB-4BE0-BDC5-4A23C28FAD48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4580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21549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8213" y="14843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8213" y="230830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0625" y="14843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0625" y="230830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75" y="23150"/>
            <a:ext cx="9202189" cy="101415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512" y="1134319"/>
            <a:ext cx="3932237" cy="10156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1613" y="11378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74512" y="214999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82" y="23150"/>
            <a:ext cx="12227182" cy="687693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0575" y="23150"/>
            <a:ext cx="9202189" cy="1014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48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62223" y="6379500"/>
            <a:ext cx="8067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540" y="6492875"/>
            <a:ext cx="508322" cy="36512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E518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A4E38D-9B8A-214E-A8BE-A7BF37EBEF0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riangle 7"/>
          <p:cNvSpPr/>
          <p:nvPr userDrawn="1"/>
        </p:nvSpPr>
        <p:spPr>
          <a:xfrm rot="2877816">
            <a:off x="11473088" y="6036639"/>
            <a:ext cx="668247" cy="1378831"/>
          </a:xfrm>
          <a:prstGeom prst="triangle">
            <a:avLst>
              <a:gd name="adj" fmla="val 41028"/>
            </a:avLst>
          </a:prstGeom>
          <a:solidFill>
            <a:srgbClr val="E51829">
              <a:alpha val="28627"/>
            </a:srgbClr>
          </a:solidFill>
          <a:ln>
            <a:solidFill>
              <a:srgbClr val="EC3A34">
                <a:alpha val="3921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riangle 8"/>
          <p:cNvSpPr/>
          <p:nvPr userDrawn="1"/>
        </p:nvSpPr>
        <p:spPr>
          <a:xfrm rot="1753638">
            <a:off x="78336" y="5870494"/>
            <a:ext cx="1952597" cy="562705"/>
          </a:xfrm>
          <a:prstGeom prst="triangle">
            <a:avLst>
              <a:gd name="adj" fmla="val 51874"/>
            </a:avLst>
          </a:prstGeom>
          <a:solidFill>
            <a:srgbClr val="E51829">
              <a:alpha val="28627"/>
            </a:srgbClr>
          </a:solidFill>
          <a:ln>
            <a:solidFill>
              <a:srgbClr val="EC3A34">
                <a:alpha val="3921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890BF2-4912-E241-A443-6380B0FC2A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64" y="256662"/>
            <a:ext cx="2510171" cy="6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png"/><Relationship Id="rId5" Type="http://schemas.openxmlformats.org/officeDocument/2006/relationships/image" Target="../media/image12.tiff"/><Relationship Id="rId10" Type="http://schemas.openxmlformats.org/officeDocument/2006/relationships/image" Target="../media/image17.jpeg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2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1458029"/>
            <a:ext cx="113665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Satellite is All You Have: </a:t>
            </a:r>
            <a:r>
              <a:rPr lang="en-US" sz="6000" dirty="0"/>
              <a:t>Watching the Internet from 550 </a:t>
            </a:r>
            <a:r>
              <a:rPr lang="en-US" sz="6000" dirty="0" err="1"/>
              <a:t>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5496"/>
            <a:ext cx="9144000" cy="1970992"/>
          </a:xfrm>
        </p:spPr>
        <p:txBody>
          <a:bodyPr>
            <a:normAutofit/>
          </a:bodyPr>
          <a:lstStyle/>
          <a:p>
            <a:r>
              <a:rPr lang="en-US" dirty="0"/>
              <a:t>Daniel </a:t>
            </a:r>
            <a:r>
              <a:rPr lang="en-US" dirty="0" err="1"/>
              <a:t>Perdices</a:t>
            </a:r>
            <a:r>
              <a:rPr lang="en-US" dirty="0"/>
              <a:t>; Gianluca </a:t>
            </a:r>
            <a:r>
              <a:rPr lang="en-US" dirty="0" err="1"/>
              <a:t>Perna</a:t>
            </a:r>
            <a:r>
              <a:rPr lang="en-US" dirty="0"/>
              <a:t>; Martino </a:t>
            </a:r>
            <a:r>
              <a:rPr lang="en-US" dirty="0" err="1"/>
              <a:t>Trevisan</a:t>
            </a:r>
            <a:r>
              <a:rPr lang="en-US" dirty="0"/>
              <a:t>; </a:t>
            </a:r>
            <a:r>
              <a:rPr lang="en-US" b="1" dirty="0"/>
              <a:t>Danilo Giordano</a:t>
            </a:r>
            <a:r>
              <a:rPr lang="en-US" dirty="0"/>
              <a:t>; Marco </a:t>
            </a:r>
            <a:r>
              <a:rPr lang="en-US" dirty="0" err="1"/>
              <a:t>Mellia</a:t>
            </a:r>
            <a:endParaRPr lang="en-US" dirty="0"/>
          </a:p>
          <a:p>
            <a:endParaRPr lang="en-US" dirty="0"/>
          </a:p>
          <a:p>
            <a:r>
              <a:rPr lang="en-US" dirty="0"/>
              <a:t>24 April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4C6AA-2C0A-6984-900A-36FC4860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1338368"/>
            <a:ext cx="1122251" cy="1122251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084D77DF-14A8-1175-2FF6-C957BB8A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94" y="189839"/>
            <a:ext cx="3332311" cy="6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5FACB935-078F-948A-B15B-53570961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188032"/>
            <a:ext cx="2679700" cy="685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A30F04-16F0-00C0-ABF5-F80842CD2859}"/>
              </a:ext>
            </a:extLst>
          </p:cNvPr>
          <p:cNvSpPr txBox="1"/>
          <p:nvPr/>
        </p:nvSpPr>
        <p:spPr>
          <a:xfrm>
            <a:off x="1797843" y="6340911"/>
            <a:ext cx="855821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Perdices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Perna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Trevisan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M., Giordano, D., &amp;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Mellia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M. When satellite is all you have: watching the internet from 550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In Proceedings of the 22nd ACM Internet Measurement Conference. Doi: 10.1145/3517745.3561432</a:t>
            </a:r>
            <a:endParaRPr lang="it-IT" sz="11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3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000"/>
            <a:ext cx="12192000" cy="1079569"/>
          </a:xfrm>
        </p:spPr>
        <p:txBody>
          <a:bodyPr>
            <a:normAutofit fontScale="90000"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en" sz="6000" dirty="0">
                <a:solidFill>
                  <a:srgbClr val="000000"/>
                </a:solidFill>
                <a:latin typeface="DIN"/>
                <a:ea typeface="DIN"/>
              </a:rPr>
              <a:t>How much does customers consume?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10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5A766AC-0CC8-D8DB-7A8F-459757A07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175" y="3959569"/>
            <a:ext cx="965650" cy="10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How much customers consume?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11</a:t>
            </a:fld>
            <a:endParaRPr lang="it-IT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C7FD2B3-270B-948B-0707-11D7401F3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357886" y="1782515"/>
            <a:ext cx="5666036" cy="3788217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C2F7115B-3724-0EAF-1B91-E2A962C8DF1D}"/>
              </a:ext>
            </a:extLst>
          </p:cNvPr>
          <p:cNvGrpSpPr/>
          <p:nvPr/>
        </p:nvGrpSpPr>
        <p:grpSpPr>
          <a:xfrm>
            <a:off x="7209180" y="2981740"/>
            <a:ext cx="1325218" cy="1994452"/>
            <a:chOff x="7050156" y="3048000"/>
            <a:chExt cx="1325218" cy="1994452"/>
          </a:xfrm>
        </p:grpSpPr>
        <p:cxnSp>
          <p:nvCxnSpPr>
            <p:cNvPr id="5" name="Connettore 1 4">
              <a:extLst>
                <a:ext uri="{FF2B5EF4-FFF2-40B4-BE49-F238E27FC236}">
                  <a16:creationId xmlns:a16="http://schemas.microsoft.com/office/drawing/2014/main" id="{D7777C9D-73F6-A476-2098-F6D193CC4176}"/>
                </a:ext>
              </a:extLst>
            </p:cNvPr>
            <p:cNvCxnSpPr>
              <a:cxnSpLocks/>
            </p:cNvCxnSpPr>
            <p:nvPr/>
          </p:nvCxnSpPr>
          <p:spPr>
            <a:xfrm>
              <a:off x="7050156" y="3048000"/>
              <a:ext cx="13252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9691708E-F763-8381-5787-B7F1B3750FA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048000"/>
              <a:ext cx="0" cy="1994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165B96-31E0-E023-4489-E14A3CA6976A}"/>
              </a:ext>
            </a:extLst>
          </p:cNvPr>
          <p:cNvSpPr txBox="1"/>
          <p:nvPr/>
        </p:nvSpPr>
        <p:spPr>
          <a:xfrm>
            <a:off x="8266536" y="50167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250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109451-4172-F0B1-7BD1-8CD8681684CB}"/>
              </a:ext>
            </a:extLst>
          </p:cNvPr>
          <p:cNvSpPr txBox="1"/>
          <p:nvPr/>
        </p:nvSpPr>
        <p:spPr>
          <a:xfrm>
            <a:off x="7871789" y="5716926"/>
            <a:ext cx="3672800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Focus on active clients only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Clients with &gt; 250 flows/day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666036" cy="4644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Complementary Cumulative Distribution Function (CCDF) of the </a:t>
            </a:r>
            <a:r>
              <a:rPr lang="en-US" b="1" dirty="0"/>
              <a:t>daily</a:t>
            </a:r>
            <a:r>
              <a:rPr lang="en-US" dirty="0"/>
              <a:t> number of flows per customer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Europe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High percentage of inactive customers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Africa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Most customers are active 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Produce more flows than European customers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Internet access may be shared by several devices in the same household/business/internet café</a:t>
            </a:r>
          </a:p>
        </p:txBody>
      </p:sp>
    </p:spTree>
    <p:extLst>
      <p:ext uri="{BB962C8B-B14F-4D97-AF65-F5344CB8AC3E}">
        <p14:creationId xmlns:p14="http://schemas.microsoft.com/office/powerpoint/2010/main" val="12955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How much customers consume?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154941" cy="47640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Complementary Cumulative Distribution Function (CCDF) of the daily </a:t>
            </a:r>
            <a:r>
              <a:rPr lang="en-US" b="1" dirty="0"/>
              <a:t>download</a:t>
            </a:r>
            <a:r>
              <a:rPr lang="en-US" dirty="0"/>
              <a:t> volume per </a:t>
            </a:r>
            <a:r>
              <a:rPr lang="en-US" b="1" dirty="0"/>
              <a:t>active</a:t>
            </a:r>
            <a:r>
              <a:rPr lang="en-US" dirty="0"/>
              <a:t> customer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African customers download more data than European customers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Smaller increase in terms of volume difference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Heavy hitters (download &gt; 10GB/day)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In Congo 8% while in Spain 4%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This behavior impacts the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Congestion on the </a:t>
            </a:r>
            <a:r>
              <a:rPr lang="en-US" dirty="0" err="1"/>
              <a:t>SatCom</a:t>
            </a:r>
            <a:r>
              <a:rPr lang="en-US" dirty="0"/>
              <a:t> link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The per-customer cost of the </a:t>
            </a:r>
            <a:r>
              <a:rPr lang="en-US" dirty="0" err="1"/>
              <a:t>SatCom</a:t>
            </a:r>
            <a:r>
              <a:rPr lang="en-US" dirty="0"/>
              <a:t> operator in terms of volume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12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CCCEF-65F9-482A-7136-DF8BA947E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8861" y="1727987"/>
            <a:ext cx="5677529" cy="40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000"/>
            <a:ext cx="12192000" cy="1079569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3"/>
            </a:pPr>
            <a:r>
              <a:rPr lang="en" sz="6000" dirty="0">
                <a:solidFill>
                  <a:srgbClr val="000000"/>
                </a:solidFill>
                <a:latin typeface="DIN"/>
                <a:ea typeface="DIN"/>
              </a:rPr>
              <a:t>What customers consume?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13</a:t>
            </a:fld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0AE8265-DF59-D68D-E1A9-22F352191D07}"/>
              </a:ext>
            </a:extLst>
          </p:cNvPr>
          <p:cNvGrpSpPr/>
          <p:nvPr/>
        </p:nvGrpSpPr>
        <p:grpSpPr>
          <a:xfrm>
            <a:off x="5212190" y="3959569"/>
            <a:ext cx="1767620" cy="1554457"/>
            <a:chOff x="9426853" y="1770634"/>
            <a:chExt cx="2043965" cy="203143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A2C7FB5-ACC2-2217-A61E-E7D1DA022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510" y="3459977"/>
              <a:ext cx="813891" cy="34208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8DDD72E-B8B4-04BF-C82E-BB287C003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7899" y="2148353"/>
              <a:ext cx="505668" cy="466771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94858F8-0535-F267-1077-44BDF5F1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6853" y="2934066"/>
              <a:ext cx="796196" cy="596379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7B4BF29-A779-AD96-D4F1-66756BFC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4622" y="2318914"/>
              <a:ext cx="796196" cy="530797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5B7A3787-E31A-FC99-AEE0-8D4F55CB8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2763" y="2714119"/>
              <a:ext cx="1031859" cy="23694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687DE77-41D2-8931-C181-EA670694B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4950" y="2830268"/>
              <a:ext cx="451573" cy="488414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94323-62B3-6057-2075-F8DA4961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011" y="1770634"/>
              <a:ext cx="773182" cy="515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90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What users consume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154941" cy="47640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Identify domain names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QUIC and TLS SNI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DNS queries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HTTP hostname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Service identification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List of services and associated set of domains (regexes)*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14</a:t>
            </a:fld>
            <a:endParaRPr lang="it-IT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F6935C-9DC8-AA10-FCAD-F41072CEA900}"/>
              </a:ext>
            </a:extLst>
          </p:cNvPr>
          <p:cNvSpPr txBox="1"/>
          <p:nvPr/>
        </p:nvSpPr>
        <p:spPr>
          <a:xfrm>
            <a:off x="6785681" y="3278848"/>
            <a:ext cx="2167863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netflix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nflxext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nflximg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nflxvideo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nflxso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Arrow: Down 6">
            <a:extLst>
              <a:ext uri="{FF2B5EF4-FFF2-40B4-BE49-F238E27FC236}">
                <a16:creationId xmlns:a16="http://schemas.microsoft.com/office/drawing/2014/main" id="{4CFBC747-7FC9-B101-A671-E1FFEBD75A0F}"/>
              </a:ext>
            </a:extLst>
          </p:cNvPr>
          <p:cNvSpPr/>
          <p:nvPr/>
        </p:nvSpPr>
        <p:spPr>
          <a:xfrm rot="16200000">
            <a:off x="9133442" y="3802695"/>
            <a:ext cx="705745" cy="519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9E785FA-48E4-71ED-CD00-7516F04C85E9}"/>
              </a:ext>
            </a:extLst>
          </p:cNvPr>
          <p:cNvSpPr/>
          <p:nvPr/>
        </p:nvSpPr>
        <p:spPr>
          <a:xfrm>
            <a:off x="9947313" y="3812758"/>
            <a:ext cx="1834937" cy="602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Netflix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BC2655D-C6E4-5E80-0E6B-F03BCB750097}"/>
              </a:ext>
            </a:extLst>
          </p:cNvPr>
          <p:cNvSpPr txBox="1"/>
          <p:nvPr/>
        </p:nvSpPr>
        <p:spPr>
          <a:xfrm>
            <a:off x="6860048" y="1984651"/>
            <a:ext cx="20191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assets.nflxext.com</a:t>
            </a:r>
          </a:p>
        </p:txBody>
      </p:sp>
      <p:sp>
        <p:nvSpPr>
          <p:cNvPr id="10" name="Arrow: Down 10">
            <a:extLst>
              <a:ext uri="{FF2B5EF4-FFF2-40B4-BE49-F238E27FC236}">
                <a16:creationId xmlns:a16="http://schemas.microsoft.com/office/drawing/2014/main" id="{1AB57E5A-06CF-D64D-1A1D-37D3B6AE49FB}"/>
              </a:ext>
            </a:extLst>
          </p:cNvPr>
          <p:cNvSpPr/>
          <p:nvPr/>
        </p:nvSpPr>
        <p:spPr>
          <a:xfrm>
            <a:off x="7516739" y="2571523"/>
            <a:ext cx="705745" cy="519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E89765-2BF4-BFB2-2EEB-74534F56C1FF}"/>
              </a:ext>
            </a:extLst>
          </p:cNvPr>
          <p:cNvSpPr txBox="1"/>
          <p:nvPr/>
        </p:nvSpPr>
        <p:spPr>
          <a:xfrm>
            <a:off x="1050862" y="6215876"/>
            <a:ext cx="6527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200" b="1" baseline="30000" dirty="0"/>
              <a:t>*</a:t>
            </a:r>
            <a:r>
              <a:rPr lang="en" sz="1200" dirty="0"/>
              <a:t>Full list at </a:t>
            </a:r>
            <a:r>
              <a:rPr lang="it-IT" sz="1200" dirty="0"/>
              <a:t>https://</a:t>
            </a:r>
            <a:r>
              <a:rPr lang="it-IT" sz="1200" dirty="0" err="1"/>
              <a:t>dl.acm.org</a:t>
            </a:r>
            <a:r>
              <a:rPr lang="it-IT" sz="1200" dirty="0"/>
              <a:t>/</a:t>
            </a:r>
            <a:r>
              <a:rPr lang="it-IT" sz="1200" dirty="0" err="1"/>
              <a:t>doi</a:t>
            </a:r>
            <a:r>
              <a:rPr lang="it-IT" sz="1200" dirty="0"/>
              <a:t>/10.1145/3517745.3561432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4300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service customers consume?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799994" cy="47640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Service popularity per country for </a:t>
            </a:r>
            <a:r>
              <a:rPr lang="en-US" b="1" dirty="0"/>
              <a:t>active</a:t>
            </a:r>
            <a:r>
              <a:rPr lang="en-US" dirty="0"/>
              <a:t> customers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% of customers accessing each service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Focus on the service the customer wants to contact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Remove services that can be contacted during other visits, e.g., YouTube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Chat</a:t>
            </a:r>
          </a:p>
          <a:p>
            <a:pPr lvl="1" algn="just">
              <a:lnSpc>
                <a:spcPct val="120000"/>
              </a:lnSpc>
            </a:pPr>
            <a:r>
              <a:rPr lang="en-US" dirty="0" err="1"/>
              <a:t>Whatsapp</a:t>
            </a:r>
            <a:r>
              <a:rPr lang="en-US" dirty="0"/>
              <a:t> has the highest popularity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Snapchat is 2</a:t>
            </a:r>
            <a:r>
              <a:rPr lang="en-US" baseline="30000" dirty="0"/>
              <a:t>nd</a:t>
            </a:r>
            <a:r>
              <a:rPr lang="en-US" dirty="0"/>
              <a:t>. Highly popular in Congo and Ireland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7A81FF"/>
                </a:solidFill>
              </a:rPr>
              <a:t>Social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Instagram and TikTok have similar popularity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TikTok only 4 to 7 &lt; Instagram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EC3A34"/>
                </a:solidFill>
              </a:rPr>
              <a:t>Audio/Video streaming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Are more popular in Europe than in Africa except for South Africa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15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4872A-D825-0246-AF96-42273EB9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89" y="1848775"/>
            <a:ext cx="5117273" cy="3370658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13A78AE9-9EF7-B48A-4EAC-07CFBB8A79C4}"/>
              </a:ext>
            </a:extLst>
          </p:cNvPr>
          <p:cNvSpPr/>
          <p:nvPr/>
        </p:nvSpPr>
        <p:spPr>
          <a:xfrm>
            <a:off x="6838029" y="2213900"/>
            <a:ext cx="257365" cy="828238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18C1F9B2-6B34-A1EF-8825-A1C14ADA90D6}"/>
              </a:ext>
            </a:extLst>
          </p:cNvPr>
          <p:cNvSpPr/>
          <p:nvPr/>
        </p:nvSpPr>
        <p:spPr>
          <a:xfrm>
            <a:off x="6846820" y="3091910"/>
            <a:ext cx="257365" cy="280185"/>
          </a:xfrm>
          <a:prstGeom prst="leftBrace">
            <a:avLst/>
          </a:prstGeom>
          <a:ln w="28575">
            <a:solidFill>
              <a:srgbClr val="7A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A81FF"/>
              </a:solidFill>
            </a:endParaRP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7AAC5FCE-A0F5-D3BB-DC0E-C969D1D349FE}"/>
              </a:ext>
            </a:extLst>
          </p:cNvPr>
          <p:cNvSpPr/>
          <p:nvPr/>
        </p:nvSpPr>
        <p:spPr>
          <a:xfrm>
            <a:off x="6858809" y="3457035"/>
            <a:ext cx="257365" cy="845822"/>
          </a:xfrm>
          <a:prstGeom prst="leftBrace">
            <a:avLst/>
          </a:prstGeom>
          <a:ln w="28575">
            <a:solidFill>
              <a:srgbClr val="EC3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C2B9F1A-984E-0B67-8573-EAEE02934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92" y="2853594"/>
            <a:ext cx="603441" cy="6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category of service customers consume?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4"/>
            <a:ext cx="5628977" cy="498607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Volume per service category per country for </a:t>
            </a:r>
            <a:r>
              <a:rPr lang="en-US" b="1" dirty="0"/>
              <a:t>active</a:t>
            </a:r>
            <a:r>
              <a:rPr lang="en-US" dirty="0"/>
              <a:t> customers </a:t>
            </a:r>
          </a:p>
          <a:p>
            <a:pPr lvl="1" algn="just">
              <a:lnSpc>
                <a:spcPct val="120000"/>
              </a:lnSpc>
            </a:pPr>
            <a:r>
              <a:rPr lang="en-US" b="1" u="sng" dirty="0"/>
              <a:t>All services</a:t>
            </a:r>
            <a:r>
              <a:rPr lang="en-US" b="1" dirty="0"/>
              <a:t>:</a:t>
            </a:r>
            <a:r>
              <a:rPr lang="en-US" dirty="0"/>
              <a:t> social buttons, tracking cookies, etc., consume little volume compared to the actual service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accent6"/>
                </a:solidFill>
              </a:rPr>
              <a:t>Chat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Median European consumes &lt; 10 MB/day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Median African consumes &gt; </a:t>
            </a:r>
            <a:r>
              <a:rPr lang="en-US" b="1" dirty="0"/>
              <a:t>250 MB</a:t>
            </a:r>
            <a:r>
              <a:rPr lang="en-US" dirty="0"/>
              <a:t>/day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Top-5 % of the heaviest customers consume &gt; 2 GB/day!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7A81FF"/>
                </a:solidFill>
              </a:rPr>
              <a:t>Social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Median European consumes &lt; 30 MB/day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Median African consumes &gt; </a:t>
            </a:r>
            <a:r>
              <a:rPr lang="en-US" b="1" dirty="0"/>
              <a:t>300 MB</a:t>
            </a:r>
            <a:r>
              <a:rPr lang="en-US" dirty="0"/>
              <a:t>/day in Congo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EC3A34"/>
                </a:solidFill>
              </a:rPr>
              <a:t>Audio/Video streaming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Similar volume in all countries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But different services!</a:t>
            </a:r>
          </a:p>
          <a:p>
            <a:pPr lvl="2" algn="just">
              <a:lnSpc>
                <a:spcPct val="120000"/>
              </a:lnSpc>
            </a:pPr>
            <a:r>
              <a:rPr lang="en-US" dirty="0"/>
              <a:t>Free YouTube in Africa, paid streaming services in Europe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16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75FB1-D793-9998-BEA8-44ADB1A9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83" y="1848774"/>
            <a:ext cx="5419638" cy="320992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B865193-E95C-5B1F-9F04-3FDBBFB57B4D}"/>
              </a:ext>
            </a:extLst>
          </p:cNvPr>
          <p:cNvSpPr/>
          <p:nvPr/>
        </p:nvSpPr>
        <p:spPr>
          <a:xfrm>
            <a:off x="8208579" y="2480441"/>
            <a:ext cx="819808" cy="1861370"/>
          </a:xfrm>
          <a:prstGeom prst="rect">
            <a:avLst/>
          </a:prstGeom>
          <a:noFill/>
          <a:ln w="38100">
            <a:solidFill>
              <a:srgbClr val="71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3A6F97B-B748-D3CE-BDBF-F67F26F19E50}"/>
              </a:ext>
            </a:extLst>
          </p:cNvPr>
          <p:cNvSpPr/>
          <p:nvPr/>
        </p:nvSpPr>
        <p:spPr>
          <a:xfrm>
            <a:off x="9766050" y="2480441"/>
            <a:ext cx="744293" cy="1861370"/>
          </a:xfrm>
          <a:prstGeom prst="rect">
            <a:avLst/>
          </a:prstGeom>
          <a:noFill/>
          <a:ln w="38100">
            <a:solidFill>
              <a:srgbClr val="7A8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478B31F-C888-0A4F-3760-EE2F78604F47}"/>
              </a:ext>
            </a:extLst>
          </p:cNvPr>
          <p:cNvSpPr/>
          <p:nvPr/>
        </p:nvSpPr>
        <p:spPr>
          <a:xfrm>
            <a:off x="10575347" y="2480441"/>
            <a:ext cx="683170" cy="1861370"/>
          </a:xfrm>
          <a:prstGeom prst="rect">
            <a:avLst/>
          </a:prstGeom>
          <a:noFill/>
          <a:ln w="38100">
            <a:solidFill>
              <a:srgbClr val="EC3A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C3A33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745F2A-C068-9303-435B-8F9B5CF7C3E6}"/>
              </a:ext>
            </a:extLst>
          </p:cNvPr>
          <p:cNvSpPr txBox="1"/>
          <p:nvPr/>
        </p:nvSpPr>
        <p:spPr>
          <a:xfrm>
            <a:off x="6467176" y="5162286"/>
            <a:ext cx="5581977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Higher Chat and Social volume may be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related to the sharing of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SatCom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21344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000"/>
            <a:ext cx="12192000" cy="1079569"/>
          </a:xfrm>
        </p:spPr>
        <p:txBody>
          <a:bodyPr>
            <a:normAutofit fontScale="90000"/>
          </a:bodyPr>
          <a:lstStyle/>
          <a:p>
            <a:pPr marL="1143000" indent="-1143000">
              <a:buFont typeface="+mj-lt"/>
              <a:buAutoNum type="arabicPeriod" startAt="4"/>
            </a:pPr>
            <a:r>
              <a:rPr lang="en" sz="6000" dirty="0">
                <a:solidFill>
                  <a:srgbClr val="000000"/>
                </a:solidFill>
                <a:latin typeface="DIN"/>
                <a:ea typeface="DIN"/>
              </a:rPr>
              <a:t>Which performance customers get?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17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B7CEA6-3D44-7F67-2DFE-7219ED5140FC}"/>
              </a:ext>
            </a:extLst>
          </p:cNvPr>
          <p:cNvSpPr txBox="1"/>
          <p:nvPr/>
        </p:nvSpPr>
        <p:spPr>
          <a:xfrm>
            <a:off x="1870364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Picture 2" descr="Laptop icon with internet connection speed test on the screen. Internet  download speed test on web page. Speed test and network performance  information. Signal quality. Vector illustration Stock Vector | Adobe Stock">
            <a:extLst>
              <a:ext uri="{FF2B5EF4-FFF2-40B4-BE49-F238E27FC236}">
                <a16:creationId xmlns:a16="http://schemas.microsoft.com/office/drawing/2014/main" id="{6BC95C87-80E8-92FF-F370-81379A216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9509" r="10828" b="9636"/>
          <a:stretch/>
        </p:blipFill>
        <p:spPr bwMode="auto">
          <a:xfrm>
            <a:off x="5135476" y="3959569"/>
            <a:ext cx="1921047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4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Which Performance customers get? (Satellite RTT)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399763" cy="47640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Distribution of </a:t>
            </a:r>
            <a:r>
              <a:rPr lang="en-US" b="1" dirty="0"/>
              <a:t>Satellite RTT </a:t>
            </a:r>
            <a:r>
              <a:rPr lang="en-US" dirty="0"/>
              <a:t>during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Peak time (13:00 – 20:00)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Night (off-peak 2:00 – 5:00)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Satellite RTT: time from the customer terminal to the ground station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RTT min at 550 </a:t>
            </a:r>
            <a:r>
              <a:rPr lang="en-US" dirty="0" err="1"/>
              <a:t>ms</a:t>
            </a:r>
            <a:r>
              <a:rPr lang="en-US" dirty="0"/>
              <a:t> and &gt; 2 s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Spain and Nigeria best RTT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Favorable location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Congo highly differ between peak and night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Possible congestion problem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Ireland no difference between peak and night hours, but poor performance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  Possible location problem</a:t>
            </a:r>
          </a:p>
          <a:p>
            <a:pPr algn="just">
              <a:lnSpc>
                <a:spcPct val="120000"/>
              </a:lnSpc>
            </a:pPr>
            <a:endParaRPr lang="en-US" dirty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18</a:t>
            </a:fld>
            <a:endParaRPr lang="it-IT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95E0005-371F-D398-8DC0-A9019368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470" y="1891540"/>
            <a:ext cx="5678974" cy="3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Which Performance customers get? (Satellite RTT and Beam utilization)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4"/>
            <a:ext cx="5530825" cy="498607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dirty="0"/>
              <a:t>Distribution of </a:t>
            </a:r>
            <a:r>
              <a:rPr lang="en-GB" b="1" dirty="0"/>
              <a:t>Satellite RTT </a:t>
            </a:r>
            <a:r>
              <a:rPr lang="en-GB" dirty="0"/>
              <a:t>versus beam utilization during the peak time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Beam utilization is normalized based on the maximum utilization of all beams to avoid disclosing the actual per-beam utilization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Congo and Ireland suffer high delay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Independent of the beam utilization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Congestion is due to the PEP not the beam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Due to beam resource allocation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n-GB" dirty="0">
                <a:sym typeface="Wingdings" pitchFamily="2" charset="2"/>
              </a:rPr>
              <a:t> The complexity of </a:t>
            </a:r>
            <a:r>
              <a:rPr lang="en-GB" dirty="0" err="1">
                <a:sym typeface="Wingdings" pitchFamily="2" charset="2"/>
              </a:rPr>
              <a:t>SatCom</a:t>
            </a:r>
            <a:r>
              <a:rPr lang="en-GB" dirty="0">
                <a:sym typeface="Wingdings" pitchFamily="2" charset="2"/>
              </a:rPr>
              <a:t> is higher than expected!</a:t>
            </a:r>
            <a:endParaRPr lang="en-GB" dirty="0"/>
          </a:p>
          <a:p>
            <a:pPr algn="just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19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3CA9E-E405-60A9-3B78-A4ACE79E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24" y="1848775"/>
            <a:ext cx="5822976" cy="3433722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9C20513E-1CD1-290E-8DFC-AE16DF3D7085}"/>
              </a:ext>
            </a:extLst>
          </p:cNvPr>
          <p:cNvSpPr/>
          <p:nvPr/>
        </p:nvSpPr>
        <p:spPr>
          <a:xfrm>
            <a:off x="7934180" y="2284240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605EC54-7A8F-514C-ABAF-9FF269FE7B58}"/>
              </a:ext>
            </a:extLst>
          </p:cNvPr>
          <p:cNvSpPr/>
          <p:nvPr/>
        </p:nvSpPr>
        <p:spPr>
          <a:xfrm>
            <a:off x="7934180" y="2829610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C06B34C-C3A8-EF0B-3BF4-F379926AFFF0}"/>
              </a:ext>
            </a:extLst>
          </p:cNvPr>
          <p:cNvSpPr/>
          <p:nvPr/>
        </p:nvSpPr>
        <p:spPr>
          <a:xfrm>
            <a:off x="8921787" y="2504050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DCE194F-796F-A109-011F-55B96654A9B3}"/>
              </a:ext>
            </a:extLst>
          </p:cNvPr>
          <p:cNvSpPr/>
          <p:nvPr/>
        </p:nvSpPr>
        <p:spPr>
          <a:xfrm>
            <a:off x="7695030" y="3319095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BAE9A23-5CCE-C2C7-837B-8E2D61052A7F}"/>
              </a:ext>
            </a:extLst>
          </p:cNvPr>
          <p:cNvSpPr/>
          <p:nvPr/>
        </p:nvSpPr>
        <p:spPr>
          <a:xfrm>
            <a:off x="7272614" y="3538905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CEF9B0D-116A-19D8-964C-0770C29727A4}"/>
              </a:ext>
            </a:extLst>
          </p:cNvPr>
          <p:cNvSpPr/>
          <p:nvPr/>
        </p:nvSpPr>
        <p:spPr>
          <a:xfrm>
            <a:off x="7680964" y="2964448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966CBCA-455C-72E6-AF0E-E98221E92373}"/>
              </a:ext>
            </a:extLst>
          </p:cNvPr>
          <p:cNvSpPr/>
          <p:nvPr/>
        </p:nvSpPr>
        <p:spPr>
          <a:xfrm>
            <a:off x="9823940" y="3347900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E346050A-119E-1502-3303-B4D8676105B6}"/>
              </a:ext>
            </a:extLst>
          </p:cNvPr>
          <p:cNvSpPr/>
          <p:nvPr/>
        </p:nvSpPr>
        <p:spPr>
          <a:xfrm>
            <a:off x="9823940" y="2913454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ADD52BD-FF7E-C117-E756-0E1632EED4DA}"/>
              </a:ext>
            </a:extLst>
          </p:cNvPr>
          <p:cNvSpPr/>
          <p:nvPr/>
        </p:nvSpPr>
        <p:spPr>
          <a:xfrm>
            <a:off x="10731307" y="2246749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3B9EBC7-2CBA-8835-1542-F44B8C3BF81F}"/>
              </a:ext>
            </a:extLst>
          </p:cNvPr>
          <p:cNvSpPr/>
          <p:nvPr/>
        </p:nvSpPr>
        <p:spPr>
          <a:xfrm>
            <a:off x="11234226" y="2829610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04ABCBD-8866-3687-C610-49269427E29D}"/>
              </a:ext>
            </a:extLst>
          </p:cNvPr>
          <p:cNvSpPr/>
          <p:nvPr/>
        </p:nvSpPr>
        <p:spPr>
          <a:xfrm>
            <a:off x="11699632" y="2693644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>
            <a:extLst>
              <a:ext uri="{FF2B5EF4-FFF2-40B4-BE49-F238E27FC236}">
                <a16:creationId xmlns:a16="http://schemas.microsoft.com/office/drawing/2014/main" id="{C0ED7826-A826-8887-3508-17CF01D45A78}"/>
              </a:ext>
            </a:extLst>
          </p:cNvPr>
          <p:cNvSpPr/>
          <p:nvPr/>
        </p:nvSpPr>
        <p:spPr>
          <a:xfrm>
            <a:off x="9288195" y="2461846"/>
            <a:ext cx="394020" cy="325560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74380CC-C8B2-B7CD-09C2-3BB52F59F0FE}"/>
              </a:ext>
            </a:extLst>
          </p:cNvPr>
          <p:cNvSpPr/>
          <p:nvPr/>
        </p:nvSpPr>
        <p:spPr>
          <a:xfrm>
            <a:off x="7497695" y="1899573"/>
            <a:ext cx="239150" cy="21981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5 punte 21">
            <a:extLst>
              <a:ext uri="{FF2B5EF4-FFF2-40B4-BE49-F238E27FC236}">
                <a16:creationId xmlns:a16="http://schemas.microsoft.com/office/drawing/2014/main" id="{D29590C2-3947-6CE6-1480-FB9B765FC518}"/>
              </a:ext>
            </a:extLst>
          </p:cNvPr>
          <p:cNvSpPr/>
          <p:nvPr/>
        </p:nvSpPr>
        <p:spPr>
          <a:xfrm>
            <a:off x="9961226" y="1854782"/>
            <a:ext cx="394020" cy="325560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9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Satellite Communication (</a:t>
            </a:r>
            <a:r>
              <a:rPr lang="en-GB" sz="3200" dirty="0" err="1"/>
              <a:t>SatCom</a:t>
            </a:r>
            <a:r>
              <a:rPr lang="en-GB" sz="3200" dirty="0"/>
              <a:t>) in a Nutshell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2CBD68-69E3-189A-13BD-3709B92E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5990868" cy="53176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200" dirty="0"/>
              <a:t>Customers connect via a </a:t>
            </a:r>
            <a:r>
              <a:rPr lang="en-GB" sz="2200" dirty="0"/>
              <a:t>GEO (</a:t>
            </a:r>
            <a:r>
              <a:rPr lang="en-GB" sz="2200" b="1" dirty="0"/>
              <a:t>Geostationary</a:t>
            </a:r>
            <a:r>
              <a:rPr lang="en-GB" sz="2200" dirty="0"/>
              <a:t> Earth Orbit) satellite </a:t>
            </a:r>
            <a:r>
              <a:rPr lang="en-GB" sz="2000" dirty="0"/>
              <a:t>network 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More than 36.000 km from Earth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More than 550 </a:t>
            </a:r>
            <a:r>
              <a:rPr lang="en-US" sz="2000" dirty="0" err="1"/>
              <a:t>ms</a:t>
            </a:r>
            <a:r>
              <a:rPr lang="en-US" sz="2000" dirty="0"/>
              <a:t> RTT for Internet access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Equipped with multiple directional antennas 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/>
              <a:t>Each manages a </a:t>
            </a:r>
            <a:r>
              <a:rPr lang="en-US" sz="1600" b="1" dirty="0"/>
              <a:t>transmission</a:t>
            </a:r>
            <a:r>
              <a:rPr lang="en-US" sz="1600" dirty="0"/>
              <a:t> </a:t>
            </a:r>
            <a:r>
              <a:rPr lang="en-US" sz="1600" b="1" dirty="0"/>
              <a:t>beam</a:t>
            </a:r>
            <a:r>
              <a:rPr lang="en-US" sz="1600" dirty="0"/>
              <a:t> aimed at to a specific region on the earth</a:t>
            </a:r>
          </a:p>
          <a:p>
            <a:pPr algn="just">
              <a:lnSpc>
                <a:spcPct val="100000"/>
              </a:lnSpc>
            </a:pPr>
            <a:r>
              <a:rPr lang="en-US" sz="2200" dirty="0"/>
              <a:t>Customers connect to the </a:t>
            </a:r>
            <a:r>
              <a:rPr lang="en-US" sz="2200" dirty="0" err="1"/>
              <a:t>SatCom</a:t>
            </a:r>
            <a:r>
              <a:rPr lang="en-US" sz="2200" dirty="0"/>
              <a:t> network via </a:t>
            </a:r>
            <a:r>
              <a:rPr lang="en-US" sz="2200" b="1" dirty="0"/>
              <a:t>customer-premises</a:t>
            </a:r>
            <a:r>
              <a:rPr lang="en-US" sz="2200" dirty="0"/>
              <a:t> equipment (CPE)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manages link and access protocols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acts as a Performance Enhancing Proxy (PEP)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sends data via the satellite to the ground station using a UDP tunnel (L4 Proxy)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 Ground Station on the </a:t>
            </a:r>
            <a:r>
              <a:rPr lang="en-US" sz="2200" b="1" dirty="0"/>
              <a:t>provider-premises </a:t>
            </a:r>
            <a:r>
              <a:rPr lang="en-US" sz="2200" dirty="0"/>
              <a:t>receive the customer’s data traffic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uses a PEP to break the connection and access the Internet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0031238-2167-10E5-FBA4-AA66C93E1B13}"/>
              </a:ext>
            </a:extLst>
          </p:cNvPr>
          <p:cNvGrpSpPr/>
          <p:nvPr/>
        </p:nvGrpSpPr>
        <p:grpSpPr>
          <a:xfrm>
            <a:off x="7240684" y="3031619"/>
            <a:ext cx="4804159" cy="1593015"/>
            <a:chOff x="7240684" y="1236663"/>
            <a:chExt cx="4804159" cy="1593015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0621013E-A16B-42F1-FA3C-C6DE54DCEF13}"/>
                </a:ext>
              </a:extLst>
            </p:cNvPr>
            <p:cNvGrpSpPr/>
            <p:nvPr/>
          </p:nvGrpSpPr>
          <p:grpSpPr>
            <a:xfrm>
              <a:off x="7240684" y="1236663"/>
              <a:ext cx="4804159" cy="1458366"/>
              <a:chOff x="5525043" y="1148955"/>
              <a:chExt cx="6031957" cy="1907931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DC1B1440-A184-1DB4-5C78-2E2C42788068}"/>
                  </a:ext>
                </a:extLst>
              </p:cNvPr>
              <p:cNvGrpSpPr/>
              <p:nvPr/>
            </p:nvGrpSpPr>
            <p:grpSpPr>
              <a:xfrm>
                <a:off x="5525043" y="1148955"/>
                <a:ext cx="6031957" cy="1907931"/>
                <a:chOff x="5525043" y="1148955"/>
                <a:chExt cx="6031957" cy="1907931"/>
              </a:xfrm>
            </p:grpSpPr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041D8FFE-9F00-8FD8-2A85-81AD855FD541}"/>
                    </a:ext>
                  </a:extLst>
                </p:cNvPr>
                <p:cNvGrpSpPr/>
                <p:nvPr/>
              </p:nvGrpSpPr>
              <p:grpSpPr>
                <a:xfrm>
                  <a:off x="5864017" y="1148955"/>
                  <a:ext cx="5692983" cy="1907931"/>
                  <a:chOff x="5864017" y="1148955"/>
                  <a:chExt cx="5692983" cy="1907931"/>
                </a:xfrm>
              </p:grpSpPr>
              <p:grpSp>
                <p:nvGrpSpPr>
                  <p:cNvPr id="14" name="Gruppo 13">
                    <a:extLst>
                      <a:ext uri="{FF2B5EF4-FFF2-40B4-BE49-F238E27FC236}">
                        <a16:creationId xmlns:a16="http://schemas.microsoft.com/office/drawing/2014/main" id="{65F52273-9B12-65A0-8B23-05839B80C07A}"/>
                      </a:ext>
                    </a:extLst>
                  </p:cNvPr>
                  <p:cNvGrpSpPr/>
                  <p:nvPr/>
                </p:nvGrpSpPr>
                <p:grpSpPr>
                  <a:xfrm>
                    <a:off x="5864017" y="1148955"/>
                    <a:ext cx="5692983" cy="1907931"/>
                    <a:chOff x="5864017" y="1148955"/>
                    <a:chExt cx="5692983" cy="1907931"/>
                  </a:xfrm>
                </p:grpSpPr>
                <p:pic>
                  <p:nvPicPr>
                    <p:cNvPr id="10" name="Picture 16">
                      <a:extLst>
                        <a:ext uri="{FF2B5EF4-FFF2-40B4-BE49-F238E27FC236}">
                          <a16:creationId xmlns:a16="http://schemas.microsoft.com/office/drawing/2014/main" id="{4D16818F-07A9-1F9B-C746-685378BEB2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b="4105"/>
                    <a:stretch/>
                  </p:blipFill>
                  <p:spPr>
                    <a:xfrm>
                      <a:off x="5864017" y="1237129"/>
                      <a:ext cx="5692983" cy="181975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Rettangolo 12">
                      <a:extLst>
                        <a:ext uri="{FF2B5EF4-FFF2-40B4-BE49-F238E27FC236}">
                          <a16:creationId xmlns:a16="http://schemas.microsoft.com/office/drawing/2014/main" id="{A64E6A48-4FAE-14F6-38F7-5EF6F15DA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6739" y="1148955"/>
                      <a:ext cx="749021" cy="8338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" name="Rettangolo 14">
                    <a:extLst>
                      <a:ext uri="{FF2B5EF4-FFF2-40B4-BE49-F238E27FC236}">
                        <a16:creationId xmlns:a16="http://schemas.microsoft.com/office/drawing/2014/main" id="{ED8B94B5-6043-3DC4-F2F1-1F50709A6263}"/>
                      </a:ext>
                    </a:extLst>
                  </p:cNvPr>
                  <p:cNvSpPr/>
                  <p:nvPr/>
                </p:nvSpPr>
                <p:spPr>
                  <a:xfrm>
                    <a:off x="9471259" y="2141872"/>
                    <a:ext cx="295027" cy="2461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" name="Rettangolo 15">
                    <a:extLst>
                      <a:ext uri="{FF2B5EF4-FFF2-40B4-BE49-F238E27FC236}">
                        <a16:creationId xmlns:a16="http://schemas.microsoft.com/office/drawing/2014/main" id="{CAEA95DD-EFDF-42D0-04EF-03D50066C879}"/>
                      </a:ext>
                    </a:extLst>
                  </p:cNvPr>
                  <p:cNvSpPr/>
                  <p:nvPr/>
                </p:nvSpPr>
                <p:spPr>
                  <a:xfrm>
                    <a:off x="9197518" y="1939265"/>
                    <a:ext cx="295027" cy="3226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2" name="Picture 19">
                  <a:extLst>
                    <a:ext uri="{FF2B5EF4-FFF2-40B4-BE49-F238E27FC236}">
                      <a16:creationId xmlns:a16="http://schemas.microsoft.com/office/drawing/2014/main" id="{C132214C-89C5-5C92-00D9-D2A4A29AF8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8749" r="82702" b="62501"/>
                <a:stretch/>
              </p:blipFill>
              <p:spPr>
                <a:xfrm>
                  <a:off x="5525043" y="1981314"/>
                  <a:ext cx="906757" cy="842451"/>
                </a:xfrm>
                <a:prstGeom prst="rect">
                  <a:avLst/>
                </a:prstGeom>
              </p:spPr>
            </p:pic>
            <p:sp>
              <p:nvSpPr>
                <p:cNvPr id="23" name="Rettangolo 22">
                  <a:extLst>
                    <a:ext uri="{FF2B5EF4-FFF2-40B4-BE49-F238E27FC236}">
                      <a16:creationId xmlns:a16="http://schemas.microsoft.com/office/drawing/2014/main" id="{4B2BBA60-035E-CA57-947A-75B55B7CD4C5}"/>
                    </a:ext>
                  </a:extLst>
                </p:cNvPr>
                <p:cNvSpPr/>
                <p:nvPr/>
              </p:nvSpPr>
              <p:spPr>
                <a:xfrm flipV="1">
                  <a:off x="6386949" y="2185959"/>
                  <a:ext cx="514302" cy="216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61016B0A-05A4-1D0E-D723-F6BA72E8D390}"/>
                  </a:ext>
                </a:extLst>
              </p:cNvPr>
              <p:cNvSpPr/>
              <p:nvPr/>
            </p:nvSpPr>
            <p:spPr>
              <a:xfrm flipV="1">
                <a:off x="6174649" y="2607185"/>
                <a:ext cx="212300" cy="304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059BDEAD-3D2C-D955-1377-5021F96740BD}"/>
                </a:ext>
              </a:extLst>
            </p:cNvPr>
            <p:cNvSpPr/>
            <p:nvPr/>
          </p:nvSpPr>
          <p:spPr>
            <a:xfrm flipV="1">
              <a:off x="7917638" y="2601372"/>
              <a:ext cx="1099362" cy="22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0D7806D2-2E05-FA89-0C70-7544776C5ED7}"/>
                </a:ext>
              </a:extLst>
            </p:cNvPr>
            <p:cNvSpPr/>
            <p:nvPr/>
          </p:nvSpPr>
          <p:spPr>
            <a:xfrm flipV="1">
              <a:off x="10705041" y="2572712"/>
              <a:ext cx="1099362" cy="22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</a:endParaRP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27FC64F5-CCE2-69EC-0BA9-9624039F29DB}"/>
              </a:ext>
            </a:extLst>
          </p:cNvPr>
          <p:cNvSpPr/>
          <p:nvPr/>
        </p:nvSpPr>
        <p:spPr>
          <a:xfrm>
            <a:off x="7240684" y="3180607"/>
            <a:ext cx="2146272" cy="150684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5CCEEDD-5F68-7BBA-B49F-492DBC5FE702}"/>
              </a:ext>
            </a:extLst>
          </p:cNvPr>
          <p:cNvSpPr/>
          <p:nvPr/>
        </p:nvSpPr>
        <p:spPr>
          <a:xfrm>
            <a:off x="8788729" y="3162804"/>
            <a:ext cx="2146272" cy="150684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EDRS – Store norske leksikon">
            <a:extLst>
              <a:ext uri="{FF2B5EF4-FFF2-40B4-BE49-F238E27FC236}">
                <a16:creationId xmlns:a16="http://schemas.microsoft.com/office/drawing/2014/main" id="{F326ED3C-9A01-D067-B444-386280683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897"/>
          <a:stretch/>
        </p:blipFill>
        <p:spPr bwMode="auto">
          <a:xfrm>
            <a:off x="7660778" y="1142399"/>
            <a:ext cx="3294123" cy="16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5171D3-B301-8977-9354-5740366AB469}"/>
              </a:ext>
            </a:extLst>
          </p:cNvPr>
          <p:cNvSpPr txBox="1"/>
          <p:nvPr/>
        </p:nvSpPr>
        <p:spPr>
          <a:xfrm rot="2140289">
            <a:off x="8119456" y="2076100"/>
            <a:ext cx="171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&gt; 550 </a:t>
            </a:r>
            <a:r>
              <a:rPr lang="it-IT" b="1" dirty="0" err="1">
                <a:solidFill>
                  <a:srgbClr val="FF7E79"/>
                </a:solidFill>
                <a:latin typeface="Arial" panose="020B0604020202020204" pitchFamily="34" charset="0"/>
              </a:rPr>
              <a:t>ms</a:t>
            </a:r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 RTT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5310A58-84B9-F6EF-F612-69A0324BA1CE}"/>
              </a:ext>
            </a:extLst>
          </p:cNvPr>
          <p:cNvCxnSpPr>
            <a:cxnSpLocks/>
          </p:cNvCxnSpPr>
          <p:nvPr/>
        </p:nvCxnSpPr>
        <p:spPr>
          <a:xfrm rot="2140289">
            <a:off x="8358111" y="2109077"/>
            <a:ext cx="1507524" cy="6746"/>
          </a:xfrm>
          <a:prstGeom prst="straightConnector1">
            <a:avLst/>
          </a:prstGeom>
          <a:ln w="38100">
            <a:solidFill>
              <a:srgbClr val="FF7E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ED63E46-BC9D-FCF3-EC04-C96937E7F75E}"/>
              </a:ext>
            </a:extLst>
          </p:cNvPr>
          <p:cNvSpPr txBox="1"/>
          <p:nvPr/>
        </p:nvSpPr>
        <p:spPr>
          <a:xfrm>
            <a:off x="9454802" y="1424704"/>
            <a:ext cx="141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36.000 km</a:t>
            </a:r>
          </a:p>
        </p:txBody>
      </p:sp>
    </p:spTree>
    <p:extLst>
      <p:ext uri="{BB962C8B-B14F-4D97-AF65-F5344CB8AC3E}">
        <p14:creationId xmlns:p14="http://schemas.microsoft.com/office/powerpoint/2010/main" val="18273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0.00741 L 0.12695 -0.005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4.81481E-6 L 0.09336 0.00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2" grpId="0" animBg="1"/>
      <p:bldP spid="12" grpId="1" animBg="1"/>
      <p:bldP spid="8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Which Performance customers get? (DNS &amp; RTT based)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20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4980022-32DD-2314-29BE-F2B8F134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257801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dirty="0"/>
              <a:t>DNS popularity and response time per DNS resolver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% of active customers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Most customers set their own DNS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Regardless of the lowest Response Time</a:t>
            </a:r>
          </a:p>
          <a:p>
            <a:pPr lvl="1" algn="just">
              <a:lnSpc>
                <a:spcPct val="120000"/>
              </a:lnSpc>
            </a:pPr>
            <a:r>
              <a:rPr lang="en-GB" dirty="0"/>
              <a:t>Especially in Africa</a:t>
            </a:r>
          </a:p>
          <a:p>
            <a:pPr algn="just">
              <a:lnSpc>
                <a:spcPct val="120000"/>
              </a:lnSpc>
            </a:pPr>
            <a:r>
              <a:rPr lang="en-GB" dirty="0"/>
              <a:t>In Africa, customers often use Nigerian and Chinese DNS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è"/>
            </a:pPr>
            <a:r>
              <a:rPr lang="en-GB" dirty="0">
                <a:sym typeface="Wingdings" pitchFamily="2" charset="2"/>
              </a:rPr>
              <a:t>High impact of the ground segment</a:t>
            </a:r>
            <a:endParaRPr lang="en-GB" dirty="0"/>
          </a:p>
          <a:p>
            <a:pPr algn="just">
              <a:lnSpc>
                <a:spcPct val="120000"/>
              </a:lnSpc>
            </a:pPr>
            <a:endParaRPr lang="en-GB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B3F2BAD8-7ED2-546F-7588-95A8F9ED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8775"/>
            <a:ext cx="5837890" cy="2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Which Performance customers get? (DNS &amp; RTT based)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21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4980022-32DD-2314-29BE-F2B8F134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5051476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Impact of DNS resolver on the ground RTT</a:t>
            </a:r>
          </a:p>
          <a:p>
            <a:pPr algn="just"/>
            <a:r>
              <a:rPr lang="en-AU" dirty="0"/>
              <a:t>Ground RTT: time from the ground station to the actual server</a:t>
            </a:r>
          </a:p>
          <a:p>
            <a:pPr algn="just"/>
            <a:r>
              <a:rPr lang="en-AU" dirty="0"/>
              <a:t>Same service, different CDN based on DNS resolver</a:t>
            </a:r>
          </a:p>
          <a:p>
            <a:pPr marL="457200" lvl="1" indent="0" algn="just">
              <a:buNone/>
            </a:pPr>
            <a:r>
              <a:rPr lang="en-AU" dirty="0">
                <a:sym typeface="Wingdings" pitchFamily="2" charset="2"/>
              </a:rPr>
              <a:t> Potentially leading to very high ground RTT </a:t>
            </a:r>
            <a:endParaRPr lang="en-AU" dirty="0"/>
          </a:p>
          <a:p>
            <a:pPr algn="just"/>
            <a:endParaRPr lang="en-AU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4BBEBE8-0A68-AD53-9F2E-55A844CA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6" y="1848775"/>
            <a:ext cx="5593206" cy="126033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0B0B4BD-C847-EFA5-29C3-7B49FFC1EC26}"/>
              </a:ext>
            </a:extLst>
          </p:cNvPr>
          <p:cNvSpPr/>
          <p:nvPr/>
        </p:nvSpPr>
        <p:spPr>
          <a:xfrm>
            <a:off x="6431405" y="2430049"/>
            <a:ext cx="5464127" cy="2505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F67E89D-12FC-8718-4984-9F4B27BD81A6}"/>
              </a:ext>
            </a:extLst>
          </p:cNvPr>
          <p:cNvSpPr/>
          <p:nvPr/>
        </p:nvSpPr>
        <p:spPr>
          <a:xfrm>
            <a:off x="10912909" y="2432137"/>
            <a:ext cx="982623" cy="250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EC3A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000"/>
            <a:ext cx="12192000" cy="1079569"/>
          </a:xfrm>
        </p:spPr>
        <p:txBody>
          <a:bodyPr>
            <a:normAutofit/>
          </a:bodyPr>
          <a:lstStyle/>
          <a:p>
            <a:r>
              <a:rPr lang="en" sz="6000" dirty="0">
                <a:solidFill>
                  <a:srgbClr val="000000"/>
                </a:solidFill>
                <a:latin typeface="DIN"/>
                <a:ea typeface="DIN"/>
              </a:rPr>
              <a:t>Conclusion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22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B7CEA6-3D44-7F67-2DFE-7219ED5140FC}"/>
              </a:ext>
            </a:extLst>
          </p:cNvPr>
          <p:cNvSpPr txBox="1"/>
          <p:nvPr/>
        </p:nvSpPr>
        <p:spPr>
          <a:xfrm>
            <a:off x="1870364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78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dirty="0"/>
              <a:t>Conclusion</a:t>
            </a:r>
          </a:p>
          <a:p>
            <a:pPr>
              <a:lnSpc>
                <a:spcPct val="100000"/>
              </a:lnSpc>
            </a:pPr>
            <a:r>
              <a:rPr lang="en-AU" sz="2000" dirty="0"/>
              <a:t>Different customer patterns among countries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African countries could share Internet access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European countries may use it only if forced to do so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European countries are more likely to use satellite at night or during leisure time </a:t>
            </a:r>
          </a:p>
          <a:p>
            <a:pPr lvl="1">
              <a:lnSpc>
                <a:spcPct val="100000"/>
              </a:lnSpc>
            </a:pPr>
            <a:r>
              <a:rPr lang="en-AU" sz="2000" dirty="0"/>
              <a:t>African countries use the satellite to a significant extent throughout the day</a:t>
            </a:r>
          </a:p>
          <a:p>
            <a:pPr>
              <a:lnSpc>
                <a:spcPct val="100000"/>
              </a:lnSpc>
            </a:pPr>
            <a:r>
              <a:rPr lang="en-AU" sz="2000" dirty="0"/>
              <a:t>The satellite RTT changes </a:t>
            </a:r>
            <a:r>
              <a:rPr lang="en-AU" sz="2000" b="1" dirty="0"/>
              <a:t>not only</a:t>
            </a:r>
            <a:r>
              <a:rPr lang="en-AU" sz="2000" dirty="0"/>
              <a:t> based on beam congestion </a:t>
            </a:r>
          </a:p>
          <a:p>
            <a:pPr>
              <a:lnSpc>
                <a:spcPct val="100000"/>
              </a:lnSpc>
            </a:pPr>
            <a:r>
              <a:rPr lang="en-AU" sz="2000" dirty="0"/>
              <a:t>DNS resolution plays a key role in selecting the closest server in the CDN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dirty="0"/>
              <a:t>Future work</a:t>
            </a:r>
          </a:p>
          <a:p>
            <a:pPr>
              <a:lnSpc>
                <a:spcPct val="100000"/>
              </a:lnSpc>
            </a:pPr>
            <a:r>
              <a:rPr lang="en-AU" sz="2000" dirty="0"/>
              <a:t>Using IPv6 to study the phenomenon  of connection sharing in Africa</a:t>
            </a:r>
          </a:p>
          <a:p>
            <a:pPr>
              <a:lnSpc>
                <a:spcPct val="100000"/>
              </a:lnSpc>
            </a:pPr>
            <a:r>
              <a:rPr lang="en-AU" sz="2000" dirty="0"/>
              <a:t>Investigate how QUIC and other UDP-based protocols evolve over time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2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5961" y="-235534"/>
            <a:ext cx="5057197" cy="79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8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Satellite Communication (</a:t>
            </a:r>
            <a:r>
              <a:rPr lang="en-GB" sz="3200" dirty="0" err="1"/>
              <a:t>SatCom</a:t>
            </a:r>
            <a:r>
              <a:rPr lang="en-GB" sz="3200" dirty="0"/>
              <a:t>) in a Nutshell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2CBD68-69E3-189A-13BD-3709B92E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5990868" cy="53176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200" dirty="0"/>
              <a:t>Customers connect via a </a:t>
            </a:r>
            <a:r>
              <a:rPr lang="en-GB" sz="2200" dirty="0"/>
              <a:t>GEO (</a:t>
            </a:r>
            <a:r>
              <a:rPr lang="en-GB" sz="2200" b="1" dirty="0"/>
              <a:t>Geostationary</a:t>
            </a:r>
            <a:r>
              <a:rPr lang="en-GB" sz="2200" dirty="0"/>
              <a:t> Earth Orbit) satellite </a:t>
            </a:r>
            <a:r>
              <a:rPr lang="en-GB" sz="2000" dirty="0"/>
              <a:t>network 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More than 36.000 km from Earth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More than 550 </a:t>
            </a:r>
            <a:r>
              <a:rPr lang="en-US" sz="2000" dirty="0" err="1"/>
              <a:t>ms</a:t>
            </a:r>
            <a:r>
              <a:rPr lang="en-US" sz="2000" dirty="0"/>
              <a:t> RTT for Internet access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/>
              <a:t>Equipped with multiple directional antennas </a:t>
            </a:r>
          </a:p>
          <a:p>
            <a:pPr lvl="2" algn="just">
              <a:lnSpc>
                <a:spcPct val="100000"/>
              </a:lnSpc>
            </a:pPr>
            <a:r>
              <a:rPr lang="en-US" sz="1600" dirty="0"/>
              <a:t>Each manages a </a:t>
            </a:r>
            <a:r>
              <a:rPr lang="en-US" sz="1600" b="1" dirty="0"/>
              <a:t>transmission</a:t>
            </a:r>
            <a:r>
              <a:rPr lang="en-US" sz="1600" dirty="0"/>
              <a:t> </a:t>
            </a:r>
            <a:r>
              <a:rPr lang="en-US" sz="1600" b="1" dirty="0"/>
              <a:t>beam</a:t>
            </a:r>
            <a:r>
              <a:rPr lang="en-US" sz="1600" dirty="0"/>
              <a:t> aimed at to a specific region on the earth</a:t>
            </a:r>
          </a:p>
          <a:p>
            <a:pPr algn="just">
              <a:lnSpc>
                <a:spcPct val="100000"/>
              </a:lnSpc>
            </a:pPr>
            <a:r>
              <a:rPr lang="en-US" sz="2200" dirty="0"/>
              <a:t>Customers connect to the </a:t>
            </a:r>
            <a:r>
              <a:rPr lang="en-US" sz="2200" dirty="0" err="1"/>
              <a:t>SatCom</a:t>
            </a:r>
            <a:r>
              <a:rPr lang="en-US" sz="2200" dirty="0"/>
              <a:t> network via </a:t>
            </a:r>
            <a:r>
              <a:rPr lang="en-US" sz="2200" b="1" dirty="0"/>
              <a:t>customer-premises</a:t>
            </a:r>
            <a:r>
              <a:rPr lang="en-US" sz="2200" dirty="0"/>
              <a:t> equipment (CPE)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manages link and access protocols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acts as a Performance Enhancing Proxy (PEP)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sends data via the satellite to the ground station using a UDP tunnel (L4 Proxy)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 Ground Station on the </a:t>
            </a:r>
            <a:r>
              <a:rPr lang="en-US" sz="2200" b="1" dirty="0"/>
              <a:t>provider-premises </a:t>
            </a:r>
            <a:r>
              <a:rPr lang="en-US" sz="2200" dirty="0"/>
              <a:t>receive the customer’s data traffic 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uses a PEP to break the connection and access the Internet 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225E6F0C-A4C8-F3DE-270E-D0F6C7B7B9D1}"/>
              </a:ext>
            </a:extLst>
          </p:cNvPr>
          <p:cNvGrpSpPr/>
          <p:nvPr/>
        </p:nvGrpSpPr>
        <p:grpSpPr>
          <a:xfrm>
            <a:off x="7240684" y="3031619"/>
            <a:ext cx="4804159" cy="1593015"/>
            <a:chOff x="7240684" y="1236663"/>
            <a:chExt cx="4804159" cy="159301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84684A65-61DB-F41D-2738-CB3FAA3B16D0}"/>
                </a:ext>
              </a:extLst>
            </p:cNvPr>
            <p:cNvGrpSpPr/>
            <p:nvPr/>
          </p:nvGrpSpPr>
          <p:grpSpPr>
            <a:xfrm>
              <a:off x="7240684" y="1236663"/>
              <a:ext cx="4804159" cy="1458366"/>
              <a:chOff x="5525043" y="1148955"/>
              <a:chExt cx="6031957" cy="1907931"/>
            </a:xfrm>
          </p:grpSpPr>
          <p:grpSp>
            <p:nvGrpSpPr>
              <p:cNvPr id="59" name="Gruppo 58">
                <a:extLst>
                  <a:ext uri="{FF2B5EF4-FFF2-40B4-BE49-F238E27FC236}">
                    <a16:creationId xmlns:a16="http://schemas.microsoft.com/office/drawing/2014/main" id="{503EB7D8-CF6F-3D99-FEDB-A8FA0ED867A9}"/>
                  </a:ext>
                </a:extLst>
              </p:cNvPr>
              <p:cNvGrpSpPr/>
              <p:nvPr/>
            </p:nvGrpSpPr>
            <p:grpSpPr>
              <a:xfrm>
                <a:off x="5525043" y="1148955"/>
                <a:ext cx="6031957" cy="1907931"/>
                <a:chOff x="5525043" y="1148955"/>
                <a:chExt cx="6031957" cy="1907931"/>
              </a:xfrm>
            </p:grpSpPr>
            <p:grpSp>
              <p:nvGrpSpPr>
                <p:cNvPr id="61" name="Gruppo 60">
                  <a:extLst>
                    <a:ext uri="{FF2B5EF4-FFF2-40B4-BE49-F238E27FC236}">
                      <a16:creationId xmlns:a16="http://schemas.microsoft.com/office/drawing/2014/main" id="{F38A5EEB-DF6F-5803-165F-97757FB8C3CD}"/>
                    </a:ext>
                  </a:extLst>
                </p:cNvPr>
                <p:cNvGrpSpPr/>
                <p:nvPr/>
              </p:nvGrpSpPr>
              <p:grpSpPr>
                <a:xfrm>
                  <a:off x="5864017" y="1148955"/>
                  <a:ext cx="5692983" cy="1907931"/>
                  <a:chOff x="5864017" y="1148955"/>
                  <a:chExt cx="5692983" cy="1907931"/>
                </a:xfrm>
              </p:grpSpPr>
              <p:grpSp>
                <p:nvGrpSpPr>
                  <p:cNvPr id="64" name="Gruppo 63">
                    <a:extLst>
                      <a:ext uri="{FF2B5EF4-FFF2-40B4-BE49-F238E27FC236}">
                        <a16:creationId xmlns:a16="http://schemas.microsoft.com/office/drawing/2014/main" id="{BE55AB7D-882D-3D7C-82C4-F60FF8E15E47}"/>
                      </a:ext>
                    </a:extLst>
                  </p:cNvPr>
                  <p:cNvGrpSpPr/>
                  <p:nvPr/>
                </p:nvGrpSpPr>
                <p:grpSpPr>
                  <a:xfrm>
                    <a:off x="5864017" y="1148955"/>
                    <a:ext cx="5692983" cy="1907931"/>
                    <a:chOff x="5864017" y="1148955"/>
                    <a:chExt cx="5692983" cy="1907931"/>
                  </a:xfrm>
                </p:grpSpPr>
                <p:pic>
                  <p:nvPicPr>
                    <p:cNvPr id="67" name="Picture 16">
                      <a:extLst>
                        <a:ext uri="{FF2B5EF4-FFF2-40B4-BE49-F238E27FC236}">
                          <a16:creationId xmlns:a16="http://schemas.microsoft.com/office/drawing/2014/main" id="{8D15CBEF-51C5-15D1-F97E-7138F13EBD1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b="4105"/>
                    <a:stretch/>
                  </p:blipFill>
                  <p:spPr>
                    <a:xfrm>
                      <a:off x="5864017" y="1237129"/>
                      <a:ext cx="5692983" cy="181975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8" name="Rettangolo 67">
                      <a:extLst>
                        <a:ext uri="{FF2B5EF4-FFF2-40B4-BE49-F238E27FC236}">
                          <a16:creationId xmlns:a16="http://schemas.microsoft.com/office/drawing/2014/main" id="{CCAF7AED-92B1-F615-DC63-F9C3FE779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6739" y="1148955"/>
                      <a:ext cx="749021" cy="8338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5" name="Rettangolo 64">
                    <a:extLst>
                      <a:ext uri="{FF2B5EF4-FFF2-40B4-BE49-F238E27FC236}">
                        <a16:creationId xmlns:a16="http://schemas.microsoft.com/office/drawing/2014/main" id="{C216DA99-1555-EA0B-7474-15D3F8BB499F}"/>
                      </a:ext>
                    </a:extLst>
                  </p:cNvPr>
                  <p:cNvSpPr/>
                  <p:nvPr/>
                </p:nvSpPr>
                <p:spPr>
                  <a:xfrm>
                    <a:off x="9471259" y="2141872"/>
                    <a:ext cx="295027" cy="2461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6" name="Rettangolo 65">
                    <a:extLst>
                      <a:ext uri="{FF2B5EF4-FFF2-40B4-BE49-F238E27FC236}">
                        <a16:creationId xmlns:a16="http://schemas.microsoft.com/office/drawing/2014/main" id="{98D8A36C-0F73-3549-0B20-90290F60885D}"/>
                      </a:ext>
                    </a:extLst>
                  </p:cNvPr>
                  <p:cNvSpPr/>
                  <p:nvPr/>
                </p:nvSpPr>
                <p:spPr>
                  <a:xfrm>
                    <a:off x="9197518" y="1939265"/>
                    <a:ext cx="295027" cy="3226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latin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62" name="Picture 19">
                  <a:extLst>
                    <a:ext uri="{FF2B5EF4-FFF2-40B4-BE49-F238E27FC236}">
                      <a16:creationId xmlns:a16="http://schemas.microsoft.com/office/drawing/2014/main" id="{AE8F722C-F78F-03C7-8475-5FB757B22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8749" r="82702" b="62501"/>
                <a:stretch/>
              </p:blipFill>
              <p:spPr>
                <a:xfrm>
                  <a:off x="5525043" y="1981314"/>
                  <a:ext cx="906757" cy="842451"/>
                </a:xfrm>
                <a:prstGeom prst="rect">
                  <a:avLst/>
                </a:prstGeom>
              </p:spPr>
            </p:pic>
            <p:sp>
              <p:nvSpPr>
                <p:cNvPr id="63" name="Rettangolo 62">
                  <a:extLst>
                    <a:ext uri="{FF2B5EF4-FFF2-40B4-BE49-F238E27FC236}">
                      <a16:creationId xmlns:a16="http://schemas.microsoft.com/office/drawing/2014/main" id="{5949D056-78DA-C5EF-A57E-CDB92FC91594}"/>
                    </a:ext>
                  </a:extLst>
                </p:cNvPr>
                <p:cNvSpPr/>
                <p:nvPr/>
              </p:nvSpPr>
              <p:spPr>
                <a:xfrm flipV="1">
                  <a:off x="6386949" y="2185959"/>
                  <a:ext cx="514302" cy="216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F6705A69-1A6B-397B-255C-63100DC72651}"/>
                  </a:ext>
                </a:extLst>
              </p:cNvPr>
              <p:cNvSpPr/>
              <p:nvPr/>
            </p:nvSpPr>
            <p:spPr>
              <a:xfrm flipV="1">
                <a:off x="6174649" y="2607185"/>
                <a:ext cx="212300" cy="304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3B03A6A7-FFFC-E749-8C57-98FF1A859377}"/>
                </a:ext>
              </a:extLst>
            </p:cNvPr>
            <p:cNvSpPr/>
            <p:nvPr/>
          </p:nvSpPr>
          <p:spPr>
            <a:xfrm flipV="1">
              <a:off x="7917638" y="2601372"/>
              <a:ext cx="1099362" cy="22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</a:endParaRP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E878B285-FBD3-8CB3-AC8F-75B8108B7C20}"/>
                </a:ext>
              </a:extLst>
            </p:cNvPr>
            <p:cNvSpPr/>
            <p:nvPr/>
          </p:nvSpPr>
          <p:spPr>
            <a:xfrm flipV="1">
              <a:off x="10705041" y="2572712"/>
              <a:ext cx="1099362" cy="228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C7620C4D-4D49-CA93-2D3F-908810FAE3E2}"/>
              </a:ext>
            </a:extLst>
          </p:cNvPr>
          <p:cNvSpPr/>
          <p:nvPr/>
        </p:nvSpPr>
        <p:spPr>
          <a:xfrm>
            <a:off x="9927700" y="3167825"/>
            <a:ext cx="2146272" cy="150684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809579D4-08B4-382E-F369-47F5B3967A72}"/>
              </a:ext>
            </a:extLst>
          </p:cNvPr>
          <p:cNvGrpSpPr/>
          <p:nvPr/>
        </p:nvGrpSpPr>
        <p:grpSpPr>
          <a:xfrm>
            <a:off x="7927150" y="4433381"/>
            <a:ext cx="3756177" cy="2106970"/>
            <a:chOff x="7927150" y="4631181"/>
            <a:chExt cx="3756177" cy="2106970"/>
          </a:xfrm>
        </p:grpSpPr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8F599D19-0BE2-A541-8C78-8CAD06305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5551"/>
            <a:stretch/>
          </p:blipFill>
          <p:spPr>
            <a:xfrm>
              <a:off x="7927150" y="4631181"/>
              <a:ext cx="3756177" cy="2106970"/>
            </a:xfrm>
            <a:prstGeom prst="rect">
              <a:avLst/>
            </a:prstGeom>
          </p:spPr>
        </p:pic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EBEFF166-28A8-F649-7C7D-6FDEC5A0126C}"/>
                </a:ext>
              </a:extLst>
            </p:cNvPr>
            <p:cNvSpPr/>
            <p:nvPr/>
          </p:nvSpPr>
          <p:spPr>
            <a:xfrm>
              <a:off x="9324109" y="4631181"/>
              <a:ext cx="959009" cy="196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1" name="Picture 2" descr="EDRS – Store norske leksikon">
            <a:extLst>
              <a:ext uri="{FF2B5EF4-FFF2-40B4-BE49-F238E27FC236}">
                <a16:creationId xmlns:a16="http://schemas.microsoft.com/office/drawing/2014/main" id="{8E0490E2-DA03-3A50-5B45-2F0428BA8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6897"/>
          <a:stretch/>
        </p:blipFill>
        <p:spPr bwMode="auto">
          <a:xfrm>
            <a:off x="7660778" y="1142399"/>
            <a:ext cx="3294123" cy="16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171AD1E6-4E9B-5462-0FEC-C5AD9A8ED821}"/>
              </a:ext>
            </a:extLst>
          </p:cNvPr>
          <p:cNvSpPr txBox="1"/>
          <p:nvPr/>
        </p:nvSpPr>
        <p:spPr>
          <a:xfrm rot="2140289">
            <a:off x="8119456" y="2076100"/>
            <a:ext cx="171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&gt; 550 </a:t>
            </a:r>
            <a:r>
              <a:rPr lang="it-IT" b="1" dirty="0" err="1">
                <a:solidFill>
                  <a:srgbClr val="FF7E79"/>
                </a:solidFill>
                <a:latin typeface="Arial" panose="020B0604020202020204" pitchFamily="34" charset="0"/>
              </a:rPr>
              <a:t>ms</a:t>
            </a:r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 RTT</a:t>
            </a:r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075D3FC6-ADA3-CFF3-0798-364578A61EED}"/>
              </a:ext>
            </a:extLst>
          </p:cNvPr>
          <p:cNvCxnSpPr>
            <a:cxnSpLocks/>
          </p:cNvCxnSpPr>
          <p:nvPr/>
        </p:nvCxnSpPr>
        <p:spPr>
          <a:xfrm rot="2140289">
            <a:off x="8358111" y="2109077"/>
            <a:ext cx="1507524" cy="6746"/>
          </a:xfrm>
          <a:prstGeom prst="straightConnector1">
            <a:avLst/>
          </a:prstGeom>
          <a:ln w="38100">
            <a:solidFill>
              <a:srgbClr val="FF7E7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A9A6B20-FE98-87AB-2D54-67C11B894797}"/>
              </a:ext>
            </a:extLst>
          </p:cNvPr>
          <p:cNvSpPr txBox="1"/>
          <p:nvPr/>
        </p:nvSpPr>
        <p:spPr>
          <a:xfrm>
            <a:off x="9454802" y="1424704"/>
            <a:ext cx="141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7E79"/>
                </a:solidFill>
                <a:latin typeface="Arial" panose="020B0604020202020204" pitchFamily="34" charset="0"/>
              </a:rPr>
              <a:t>36.000 km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27750FB6-8914-85DC-1799-7EE6B9F9A72D}"/>
              </a:ext>
            </a:extLst>
          </p:cNvPr>
          <p:cNvSpPr/>
          <p:nvPr/>
        </p:nvSpPr>
        <p:spPr>
          <a:xfrm>
            <a:off x="7240684" y="3180607"/>
            <a:ext cx="2146272" cy="331226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E5D4AC44-6ACF-36AA-ED23-6D6FCBCCA8E4}"/>
              </a:ext>
            </a:extLst>
          </p:cNvPr>
          <p:cNvSpPr/>
          <p:nvPr/>
        </p:nvSpPr>
        <p:spPr>
          <a:xfrm>
            <a:off x="6974958" y="4489985"/>
            <a:ext cx="535702" cy="34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Segnaposto contenuto 5">
            <a:extLst>
              <a:ext uri="{FF2B5EF4-FFF2-40B4-BE49-F238E27FC236}">
                <a16:creationId xmlns:a16="http://schemas.microsoft.com/office/drawing/2014/main" id="{100F5BB3-18EF-4A08-0EAA-24C7B59A24B8}"/>
              </a:ext>
            </a:extLst>
          </p:cNvPr>
          <p:cNvSpPr txBox="1">
            <a:spLocks/>
          </p:cNvSpPr>
          <p:nvPr/>
        </p:nvSpPr>
        <p:spPr>
          <a:xfrm>
            <a:off x="667265" y="2723671"/>
            <a:ext cx="7061669" cy="42193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GB" sz="2000" dirty="0" err="1"/>
              <a:t>SatCom</a:t>
            </a:r>
            <a:r>
              <a:rPr lang="en-GB" sz="2000" dirty="0"/>
              <a:t> breaks TCP connections to speed-up the communication</a:t>
            </a:r>
          </a:p>
          <a:p>
            <a:pPr algn="just">
              <a:lnSpc>
                <a:spcPct val="100000"/>
              </a:lnSpc>
            </a:pPr>
            <a:r>
              <a:rPr lang="en-GB" sz="2000" dirty="0"/>
              <a:t>Customer-premises </a:t>
            </a:r>
            <a:r>
              <a:rPr lang="en-GB" sz="2000" dirty="0" err="1"/>
              <a:t>SatCom</a:t>
            </a:r>
            <a:r>
              <a:rPr lang="en-GB" sz="2000" dirty="0"/>
              <a:t> equipment impersonates </a:t>
            </a:r>
            <a:r>
              <a:rPr lang="en-GB" sz="2000" dirty="0">
                <a:solidFill>
                  <a:schemeClr val="bg1"/>
                </a:solidFill>
              </a:rPr>
              <a:t>the</a:t>
            </a:r>
            <a:r>
              <a:rPr lang="en-GB" sz="2000" dirty="0"/>
              <a:t> the destination server by</a:t>
            </a:r>
          </a:p>
          <a:p>
            <a:pPr lvl="1" algn="just">
              <a:lnSpc>
                <a:spcPct val="100000"/>
              </a:lnSpc>
            </a:pPr>
            <a:r>
              <a:rPr lang="en-GB" sz="1600" dirty="0"/>
              <a:t>Breaking 3-way handshake </a:t>
            </a:r>
            <a:r>
              <a:rPr lang="en-GB" sz="1600" dirty="0">
                <a:sym typeface="Wingdings" pitchFamily="2" charset="2"/>
              </a:rPr>
              <a:t> Send data with no delay</a:t>
            </a:r>
          </a:p>
          <a:p>
            <a:pPr lvl="1" algn="just">
              <a:lnSpc>
                <a:spcPct val="100000"/>
              </a:lnSpc>
            </a:pPr>
            <a:r>
              <a:rPr lang="en-GB" sz="1600" dirty="0">
                <a:sym typeface="Wingdings" pitchFamily="2" charset="2"/>
              </a:rPr>
              <a:t>Buffering TCP data and send it to the ground-station  uplink speed</a:t>
            </a:r>
          </a:p>
          <a:p>
            <a:pPr algn="just">
              <a:lnSpc>
                <a:spcPct val="100000"/>
              </a:lnSpc>
            </a:pPr>
            <a:r>
              <a:rPr lang="en-GB" sz="2000" dirty="0">
                <a:sym typeface="Wingdings" pitchFamily="2" charset="2"/>
              </a:rPr>
              <a:t>Ground station establishes a new TCP connection with the actual destination server</a:t>
            </a:r>
          </a:p>
          <a:p>
            <a:pPr lvl="1" algn="just">
              <a:lnSpc>
                <a:spcPct val="100000"/>
              </a:lnSpc>
            </a:pPr>
            <a:r>
              <a:rPr lang="en-GB" sz="1600" dirty="0">
                <a:sym typeface="Wingdings" pitchFamily="2" charset="2"/>
              </a:rPr>
              <a:t>Speed regulated by the download rate of the customer device  Preserve PEP buffer</a:t>
            </a:r>
          </a:p>
          <a:p>
            <a:pPr lvl="1" algn="just">
              <a:lnSpc>
                <a:spcPct val="100000"/>
              </a:lnSpc>
            </a:pPr>
            <a:r>
              <a:rPr lang="en-GB" sz="1600" dirty="0">
                <a:sym typeface="Wingdings" pitchFamily="2" charset="2"/>
              </a:rPr>
              <a:t>Work as Network Address Translation (NAT) box, DNS resolver*, and Quality of Service (QoS) schedulers</a:t>
            </a:r>
          </a:p>
          <a:p>
            <a:pPr lvl="1" algn="just">
              <a:lnSpc>
                <a:spcPct val="100000"/>
              </a:lnSpc>
            </a:pPr>
            <a:endParaRPr lang="en-GB" sz="1600" dirty="0">
              <a:sym typeface="Wingdings" pitchFamily="2" charset="2"/>
            </a:endParaRPr>
          </a:p>
          <a:p>
            <a:pPr algn="just">
              <a:lnSpc>
                <a:spcPct val="100000"/>
              </a:lnSpc>
            </a:pPr>
            <a:endParaRPr lang="en-GB" sz="2000" dirty="0"/>
          </a:p>
          <a:p>
            <a:pPr lvl="1" algn="just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7AAF38D1-E318-DDF7-FE09-5935B943EC88}"/>
              </a:ext>
            </a:extLst>
          </p:cNvPr>
          <p:cNvSpPr txBox="1"/>
          <p:nvPr/>
        </p:nvSpPr>
        <p:spPr>
          <a:xfrm>
            <a:off x="7962872" y="6548690"/>
            <a:ext cx="323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*default </a:t>
            </a:r>
            <a:r>
              <a:rPr lang="it-IT" sz="1600" dirty="0" err="1"/>
              <a:t>but</a:t>
            </a:r>
            <a:r>
              <a:rPr lang="it-IT" sz="1600" dirty="0"/>
              <a:t> customer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681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1088 L 0.22331 0.015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9" grpId="0" animBg="1"/>
      <p:bldP spid="79" grpId="1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21EBE-A7E6-2943-BE8B-FFD084C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Questions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99176C-CA7F-934F-845C-951EADD4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ea typeface="DIN"/>
              </a:rPr>
              <a:t>How </a:t>
            </a:r>
            <a:r>
              <a:rPr lang="it-IT" dirty="0" err="1">
                <a:solidFill>
                  <a:srgbClr val="000000"/>
                </a:solidFill>
                <a:ea typeface="DIN"/>
              </a:rPr>
              <a:t>does</a:t>
            </a:r>
            <a:r>
              <a:rPr lang="it-IT" dirty="0">
                <a:solidFill>
                  <a:srgbClr val="000000"/>
                </a:solidFill>
                <a:ea typeface="DIN"/>
              </a:rPr>
              <a:t> customers’ </a:t>
            </a:r>
            <a:r>
              <a:rPr lang="it-IT" dirty="0" err="1">
                <a:solidFill>
                  <a:srgbClr val="000000"/>
                </a:solidFill>
                <a:ea typeface="DIN"/>
              </a:rPr>
              <a:t>traffic</a:t>
            </a:r>
            <a:r>
              <a:rPr lang="it-IT" dirty="0">
                <a:solidFill>
                  <a:srgbClr val="000000"/>
                </a:solidFill>
                <a:ea typeface="DIN"/>
              </a:rPr>
              <a:t> look like?</a:t>
            </a:r>
            <a:endParaRPr lang="en" dirty="0">
              <a:solidFill>
                <a:srgbClr val="000000"/>
              </a:solidFill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endParaRPr lang="en" dirty="0">
              <a:solidFill>
                <a:srgbClr val="000000"/>
              </a:solidFill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ea typeface="DIN"/>
              </a:rPr>
              <a:t>How much does customers consume?</a:t>
            </a:r>
          </a:p>
          <a:p>
            <a:pPr marL="514350" indent="-514350">
              <a:buFont typeface="+mj-lt"/>
              <a:buAutoNum type="arabicPeriod"/>
            </a:pPr>
            <a:endParaRPr lang="en" dirty="0">
              <a:solidFill>
                <a:srgbClr val="000000"/>
              </a:solidFill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ea typeface="DIN"/>
              </a:rPr>
              <a:t>What customers consume?</a:t>
            </a:r>
          </a:p>
          <a:p>
            <a:pPr marL="514350" indent="-514350">
              <a:buFont typeface="+mj-lt"/>
              <a:buAutoNum type="arabicPeriod"/>
            </a:pPr>
            <a:endParaRPr lang="en" dirty="0">
              <a:solidFill>
                <a:srgbClr val="000000"/>
              </a:solidFill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ea typeface="DIN"/>
              </a:rPr>
              <a:t>Which performance customers get?</a:t>
            </a:r>
          </a:p>
          <a:p>
            <a:pPr marL="514350" indent="-514350">
              <a:buFont typeface="+mj-lt"/>
              <a:buAutoNum type="arabicPeriod"/>
            </a:pPr>
            <a:endParaRPr lang="en" sz="3200" dirty="0">
              <a:solidFill>
                <a:srgbClr val="000000"/>
              </a:solidFill>
              <a:latin typeface="DIN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AD32C5-B8DE-5242-BE20-1AF3F53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5934D0-07B5-D44B-9FCB-8582AE157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792" y="2366963"/>
            <a:ext cx="965650" cy="1014153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BEB14B3-639D-8846-EF40-D65C24197022}"/>
              </a:ext>
            </a:extLst>
          </p:cNvPr>
          <p:cNvGrpSpPr/>
          <p:nvPr/>
        </p:nvGrpSpPr>
        <p:grpSpPr>
          <a:xfrm>
            <a:off x="10062302" y="3255342"/>
            <a:ext cx="1767620" cy="1554457"/>
            <a:chOff x="9426853" y="1770634"/>
            <a:chExt cx="2043965" cy="203143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4868EB3-971B-8E41-B333-134BF9ACB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510" y="3459977"/>
              <a:ext cx="813891" cy="342088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2F6AA98-2334-9344-93F5-8A62E3221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7899" y="2148353"/>
              <a:ext cx="505668" cy="46677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191643F-C77D-1548-9A51-F8306998C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6853" y="2934066"/>
              <a:ext cx="796196" cy="596379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5F2CD049-C665-5248-9CF3-B7D697455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4622" y="2318914"/>
              <a:ext cx="796196" cy="530797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1CE3FF2-3E0B-8A46-B71C-92771B0C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2763" y="2714119"/>
              <a:ext cx="1031859" cy="23694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1FF138B-D8E0-1B44-9CD6-F309D02F6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4950" y="2830268"/>
              <a:ext cx="451573" cy="48841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B0CB653-0A56-7C46-9F7E-78626091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011" y="1770634"/>
              <a:ext cx="773182" cy="515455"/>
            </a:xfrm>
            <a:prstGeom prst="rect">
              <a:avLst/>
            </a:prstGeom>
          </p:spPr>
        </p:pic>
      </p:grpSp>
      <p:pic>
        <p:nvPicPr>
          <p:cNvPr id="2050" name="Picture 2" descr="Laptop icon with internet connection speed test on the screen. Internet  download speed test on web page. Speed test and network performance  information. Signal quality. Vector illustration Stock Vector | Adobe Stock">
            <a:extLst>
              <a:ext uri="{FF2B5EF4-FFF2-40B4-BE49-F238E27FC236}">
                <a16:creationId xmlns:a16="http://schemas.microsoft.com/office/drawing/2014/main" id="{D5BF258F-672E-A2BD-4B20-0BA712F62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9509" r="10828" b="9636"/>
          <a:stretch/>
        </p:blipFill>
        <p:spPr bwMode="auto">
          <a:xfrm>
            <a:off x="8046261" y="4642527"/>
            <a:ext cx="1921047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699B937-EB86-79CA-5E59-65455D2BF16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302" y="1467473"/>
            <a:ext cx="1875422" cy="14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Measurement Setup</a:t>
            </a: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5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D61D312-93FB-018D-3814-5A6B677EB548}"/>
              </a:ext>
            </a:extLst>
          </p:cNvPr>
          <p:cNvGrpSpPr/>
          <p:nvPr/>
        </p:nvGrpSpPr>
        <p:grpSpPr>
          <a:xfrm>
            <a:off x="302716" y="2446093"/>
            <a:ext cx="5543902" cy="2148791"/>
            <a:chOff x="7570920" y="1564072"/>
            <a:chExt cx="4534183" cy="1525617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8B387E3A-A6E4-7379-6DEC-ECBEEBA61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-5178"/>
            <a:stretch/>
          </p:blipFill>
          <p:spPr>
            <a:xfrm>
              <a:off x="7570920" y="1564072"/>
              <a:ext cx="4534183" cy="1525617"/>
            </a:xfrm>
            <a:prstGeom prst="rect">
              <a:avLst/>
            </a:prstGeom>
          </p:spPr>
        </p:pic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5CB04A2A-0BAA-46FF-CED5-539A4E84D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749" r="82702" b="62501"/>
            <a:stretch/>
          </p:blipFill>
          <p:spPr>
            <a:xfrm>
              <a:off x="7591203" y="2083652"/>
              <a:ext cx="722188" cy="643945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76A6403-5AAB-88C0-9802-169CB25A0452}"/>
              </a:ext>
            </a:extLst>
          </p:cNvPr>
          <p:cNvGrpSpPr/>
          <p:nvPr/>
        </p:nvGrpSpPr>
        <p:grpSpPr>
          <a:xfrm>
            <a:off x="3269672" y="2365317"/>
            <a:ext cx="716804" cy="1243586"/>
            <a:chOff x="3269672" y="2365317"/>
            <a:chExt cx="716804" cy="1243586"/>
          </a:xfrm>
          <a:solidFill>
            <a:schemeClr val="bg1"/>
          </a:solidFill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B74FA02-73B0-D6AE-CA1D-6B1E5484FA69}"/>
                </a:ext>
              </a:extLst>
            </p:cNvPr>
            <p:cNvSpPr/>
            <p:nvPr/>
          </p:nvSpPr>
          <p:spPr>
            <a:xfrm>
              <a:off x="3269672" y="2365317"/>
              <a:ext cx="716804" cy="90697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E277137-82DF-5889-8479-4AF7397E9638}"/>
                </a:ext>
              </a:extLst>
            </p:cNvPr>
            <p:cNvSpPr/>
            <p:nvPr/>
          </p:nvSpPr>
          <p:spPr>
            <a:xfrm>
              <a:off x="3519055" y="3094778"/>
              <a:ext cx="467421" cy="51412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E5F69AA-FF8B-2BA6-95DB-F792B6B3F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8539"/>
              </p:ext>
            </p:extLst>
          </p:nvPr>
        </p:nvGraphicFramePr>
        <p:xfrm>
          <a:off x="542540" y="4594884"/>
          <a:ext cx="278220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209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Tens k customers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 countries</a:t>
                      </a:r>
                    </a:p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Max 5 Mbit/s Up</a:t>
                      </a:r>
                    </a:p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Up to 100 Mbit/s Down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pic>
        <p:nvPicPr>
          <p:cNvPr id="14" name="Picture 6" descr="http://tstat.polito.it/img/tstat.logo.bw_difference.png">
            <a:extLst>
              <a:ext uri="{FF2B5EF4-FFF2-40B4-BE49-F238E27FC236}">
                <a16:creationId xmlns:a16="http://schemas.microsoft.com/office/drawing/2014/main" id="{87C7CF77-084E-7483-BD10-EC4AC60C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171" y="2568068"/>
            <a:ext cx="904375" cy="250738"/>
          </a:xfrm>
          <a:prstGeom prst="rect">
            <a:avLst/>
          </a:prstGeom>
          <a:noFill/>
        </p:spPr>
      </p:pic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36F15DC-D870-E2DB-9381-A6CA0C202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44816"/>
              </p:ext>
            </p:extLst>
          </p:nvPr>
        </p:nvGraphicFramePr>
        <p:xfrm>
          <a:off x="1354929" y="1250865"/>
          <a:ext cx="38294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486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February – April 2022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7026"/>
                  </a:ext>
                </a:extLst>
              </a:tr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34.4 Billions flows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4.3 PB of client traffic 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sp>
        <p:nvSpPr>
          <p:cNvPr id="18" name="Rettangolo 17">
            <a:extLst>
              <a:ext uri="{FF2B5EF4-FFF2-40B4-BE49-F238E27FC236}">
                <a16:creationId xmlns:a16="http://schemas.microsoft.com/office/drawing/2014/main" id="{F17E2D50-95C0-EE3D-A829-0516FFC7CC41}"/>
              </a:ext>
            </a:extLst>
          </p:cNvPr>
          <p:cNvSpPr/>
          <p:nvPr/>
        </p:nvSpPr>
        <p:spPr>
          <a:xfrm>
            <a:off x="7912915" y="1528397"/>
            <a:ext cx="4212670" cy="238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latin typeface="Arial Narrow" panose="020B0606020202030204" pitchFamily="34" charset="0"/>
            </a:endParaRP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Process traffic in </a:t>
            </a:r>
            <a:r>
              <a:rPr lang="en-GB" b="1" dirty="0">
                <a:latin typeface="Arial Narrow" panose="020B0606020202030204" pitchFamily="34" charset="0"/>
              </a:rPr>
              <a:t>real-time 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100+ statistics computed at the end of the flow</a:t>
            </a: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Implements DN-Hunter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Track DNS conversations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tag the network flows with the FQDN</a:t>
            </a:r>
          </a:p>
        </p:txBody>
      </p:sp>
      <p:pic>
        <p:nvPicPr>
          <p:cNvPr id="19" name="Picture 6" descr="http://tstat.polito.it/img/tstat.logo.bw_difference.png">
            <a:extLst>
              <a:ext uri="{FF2B5EF4-FFF2-40B4-BE49-F238E27FC236}">
                <a16:creationId xmlns:a16="http://schemas.microsoft.com/office/drawing/2014/main" id="{F00086C0-BA5B-5E72-95BA-7E5C4134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561" y="1566406"/>
            <a:ext cx="1077186" cy="250738"/>
          </a:xfrm>
          <a:prstGeom prst="rect">
            <a:avLst/>
          </a:prstGeom>
          <a:noFill/>
        </p:spPr>
      </p:pic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1C5FC1D7-E80C-A670-DE6D-97DDC36DAD33}"/>
              </a:ext>
            </a:extLst>
          </p:cNvPr>
          <p:cNvSpPr txBox="1">
            <a:spLocks/>
          </p:cNvSpPr>
          <p:nvPr/>
        </p:nvSpPr>
        <p:spPr>
          <a:xfrm>
            <a:off x="542540" y="6492875"/>
            <a:ext cx="508322" cy="365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i="0" kern="1200">
                <a:solidFill>
                  <a:srgbClr val="E518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4E38D-9B8A-214E-A8BE-A7BF37EBEF02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1EC0DF91-02A8-A37E-6BAE-34516BDF280F}"/>
              </a:ext>
            </a:extLst>
          </p:cNvPr>
          <p:cNvGraphicFramePr>
            <a:graphicFrameLocks noGrp="1"/>
          </p:cNvGraphicFramePr>
          <p:nvPr/>
        </p:nvGraphicFramePr>
        <p:xfrm>
          <a:off x="58367" y="5568818"/>
          <a:ext cx="8372139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799464001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c_ip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s_ip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12.132.54.94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</a:rPr>
                        <a:t>*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1197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87.250.137.92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992221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" name="Group 28">
            <a:extLst>
              <a:ext uri="{FF2B5EF4-FFF2-40B4-BE49-F238E27FC236}">
                <a16:creationId xmlns:a16="http://schemas.microsoft.com/office/drawing/2014/main" id="{8BF7B468-D855-0982-5DFE-63A98CCCFD3D}"/>
              </a:ext>
            </a:extLst>
          </p:cNvPr>
          <p:cNvGrpSpPr/>
          <p:nvPr/>
        </p:nvGrpSpPr>
        <p:grpSpPr>
          <a:xfrm>
            <a:off x="58367" y="6218273"/>
            <a:ext cx="8503742" cy="631911"/>
            <a:chOff x="179512" y="5721824"/>
            <a:chExt cx="7632848" cy="679518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6BEC5E64-55AA-DA23-4263-8F8B7DF4A299}"/>
                </a:ext>
              </a:extLst>
            </p:cNvPr>
            <p:cNvSpPr txBox="1"/>
            <p:nvPr/>
          </p:nvSpPr>
          <p:spPr>
            <a:xfrm>
              <a:off x="3938775" y="5904896"/>
              <a:ext cx="966420" cy="4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Tstat</a:t>
              </a:r>
              <a:endParaRPr lang="en-US" sz="2400" b="1" dirty="0"/>
            </a:p>
          </p:txBody>
        </p:sp>
        <p:sp>
          <p:nvSpPr>
            <p:cNvPr id="24" name="Left Brace 29">
              <a:extLst>
                <a:ext uri="{FF2B5EF4-FFF2-40B4-BE49-F238E27FC236}">
                  <a16:creationId xmlns:a16="http://schemas.microsoft.com/office/drawing/2014/main" id="{63315D4F-3F3A-0828-569F-1519030E10EA}"/>
                </a:ext>
              </a:extLst>
            </p:cNvPr>
            <p:cNvSpPr/>
            <p:nvPr/>
          </p:nvSpPr>
          <p:spPr>
            <a:xfrm rot="16200000">
              <a:off x="3810200" y="2091136"/>
              <a:ext cx="371472" cy="7632848"/>
            </a:xfrm>
            <a:prstGeom prst="leftBrac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9B29DEE-D7A9-9EC4-8E6C-6A82506F7B90}"/>
              </a:ext>
            </a:extLst>
          </p:cNvPr>
          <p:cNvSpPr txBox="1"/>
          <p:nvPr/>
        </p:nvSpPr>
        <p:spPr>
          <a:xfrm>
            <a:off x="848099" y="6470794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Client IP address is anonymized</a:t>
            </a:r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AEC9DB57-27E1-7C35-F6D7-AF6C771C3D52}"/>
              </a:ext>
            </a:extLst>
          </p:cNvPr>
          <p:cNvGraphicFramePr>
            <a:graphicFrameLocks noGrp="1"/>
          </p:cNvGraphicFramePr>
          <p:nvPr/>
        </p:nvGraphicFramePr>
        <p:xfrm>
          <a:off x="9679500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TLS/SNI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216B6E82-B1AE-17F9-D66F-C2CE62E2311E}"/>
              </a:ext>
            </a:extLst>
          </p:cNvPr>
          <p:cNvGraphicFramePr>
            <a:graphicFrameLocks noGrp="1"/>
          </p:cNvGraphicFramePr>
          <p:nvPr/>
        </p:nvGraphicFramePr>
        <p:xfrm>
          <a:off x="8430507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FQDN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pSp>
        <p:nvGrpSpPr>
          <p:cNvPr id="28" name="Group 31">
            <a:extLst>
              <a:ext uri="{FF2B5EF4-FFF2-40B4-BE49-F238E27FC236}">
                <a16:creationId xmlns:a16="http://schemas.microsoft.com/office/drawing/2014/main" id="{8B09B21B-029D-D117-AF64-67868B27C275}"/>
              </a:ext>
            </a:extLst>
          </p:cNvPr>
          <p:cNvGrpSpPr/>
          <p:nvPr/>
        </p:nvGrpSpPr>
        <p:grpSpPr>
          <a:xfrm>
            <a:off x="8394844" y="6208210"/>
            <a:ext cx="2053849" cy="631916"/>
            <a:chOff x="179512" y="5721824"/>
            <a:chExt cx="12229479" cy="631916"/>
          </a:xfrm>
        </p:grpSpPr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E1AEBE9E-CEF0-68A0-97AB-F36BC33B924C}"/>
                </a:ext>
              </a:extLst>
            </p:cNvPr>
            <p:cNvSpPr txBox="1"/>
            <p:nvPr/>
          </p:nvSpPr>
          <p:spPr>
            <a:xfrm>
              <a:off x="3851763" y="5984408"/>
              <a:ext cx="855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DN-Hunter</a:t>
              </a:r>
              <a:endParaRPr lang="en-US" sz="1600" b="1" dirty="0"/>
            </a:p>
          </p:txBody>
        </p:sp>
        <p:sp>
          <p:nvSpPr>
            <p:cNvPr id="30" name="Left Brace 32">
              <a:extLst>
                <a:ext uri="{FF2B5EF4-FFF2-40B4-BE49-F238E27FC236}">
                  <a16:creationId xmlns:a16="http://schemas.microsoft.com/office/drawing/2014/main" id="{A354BE5E-D440-2273-8313-7EED07B9632A}"/>
                </a:ext>
              </a:extLst>
            </p:cNvPr>
            <p:cNvSpPr/>
            <p:nvPr/>
          </p:nvSpPr>
          <p:spPr>
            <a:xfrm rot="16200000">
              <a:off x="3810200" y="2091136"/>
              <a:ext cx="371472" cy="7632848"/>
            </a:xfrm>
            <a:prstGeom prst="leftBrac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C6B883-241D-3554-2163-0E24441F74ED}"/>
              </a:ext>
            </a:extLst>
          </p:cNvPr>
          <p:cNvSpPr txBox="1"/>
          <p:nvPr/>
        </p:nvSpPr>
        <p:spPr>
          <a:xfrm>
            <a:off x="9898380" y="5886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Measurement Setup</a:t>
            </a: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6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D61D312-93FB-018D-3814-5A6B677EB548}"/>
              </a:ext>
            </a:extLst>
          </p:cNvPr>
          <p:cNvGrpSpPr/>
          <p:nvPr/>
        </p:nvGrpSpPr>
        <p:grpSpPr>
          <a:xfrm>
            <a:off x="302716" y="2446093"/>
            <a:ext cx="5543902" cy="2148791"/>
            <a:chOff x="7570920" y="1564072"/>
            <a:chExt cx="4534183" cy="1525617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8B387E3A-A6E4-7379-6DEC-ECBEEBA61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-5178"/>
            <a:stretch/>
          </p:blipFill>
          <p:spPr>
            <a:xfrm>
              <a:off x="7570920" y="1564072"/>
              <a:ext cx="4534183" cy="1525617"/>
            </a:xfrm>
            <a:prstGeom prst="rect">
              <a:avLst/>
            </a:prstGeom>
          </p:spPr>
        </p:pic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5CB04A2A-0BAA-46FF-CED5-539A4E84D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749" r="82702" b="62501"/>
            <a:stretch/>
          </p:blipFill>
          <p:spPr>
            <a:xfrm>
              <a:off x="7591203" y="2083652"/>
              <a:ext cx="722188" cy="643945"/>
            </a:xfrm>
            <a:prstGeom prst="rect">
              <a:avLst/>
            </a:prstGeom>
          </p:spPr>
        </p:pic>
      </p:grp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E5F69AA-FF8B-2BA6-95DB-F792B6B3F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1735"/>
              </p:ext>
            </p:extLst>
          </p:nvPr>
        </p:nvGraphicFramePr>
        <p:xfrm>
          <a:off x="542540" y="4594884"/>
          <a:ext cx="278220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209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Tens k customers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 countries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Max 5 Mbit/s Up</a:t>
                      </a:r>
                    </a:p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Up to 100 Mbit/s Down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pic>
        <p:nvPicPr>
          <p:cNvPr id="14" name="Picture 6" descr="http://tstat.polito.it/img/tstat.logo.bw_difference.png">
            <a:extLst>
              <a:ext uri="{FF2B5EF4-FFF2-40B4-BE49-F238E27FC236}">
                <a16:creationId xmlns:a16="http://schemas.microsoft.com/office/drawing/2014/main" id="{87C7CF77-084E-7483-BD10-EC4AC60C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171" y="2568068"/>
            <a:ext cx="904375" cy="250738"/>
          </a:xfrm>
          <a:prstGeom prst="rect">
            <a:avLst/>
          </a:prstGeom>
          <a:noFill/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C53A04D-5223-2FCC-0224-3F358B9ACC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1" r="26049" b="61520"/>
          <a:stretch/>
        </p:blipFill>
        <p:spPr>
          <a:xfrm>
            <a:off x="5013531" y="1135706"/>
            <a:ext cx="1401835" cy="160443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9ACABB7-EE57-AB01-B423-0785E28805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1" t="24540" b="30340"/>
          <a:stretch/>
        </p:blipFill>
        <p:spPr>
          <a:xfrm>
            <a:off x="6282818" y="2167968"/>
            <a:ext cx="1630097" cy="1881329"/>
          </a:xfrm>
          <a:prstGeom prst="rect">
            <a:avLst/>
          </a:prstGeom>
        </p:spPr>
      </p:pic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36F15DC-D870-E2DB-9381-A6CA0C202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38708"/>
              </p:ext>
            </p:extLst>
          </p:nvPr>
        </p:nvGraphicFramePr>
        <p:xfrm>
          <a:off x="1354929" y="1250865"/>
          <a:ext cx="38294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486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February – April 2022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7026"/>
                  </a:ext>
                </a:extLst>
              </a:tr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34.4 Billions flows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4.3 PB of client traffic 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sp>
        <p:nvSpPr>
          <p:cNvPr id="18" name="Rettangolo 17">
            <a:extLst>
              <a:ext uri="{FF2B5EF4-FFF2-40B4-BE49-F238E27FC236}">
                <a16:creationId xmlns:a16="http://schemas.microsoft.com/office/drawing/2014/main" id="{F17E2D50-95C0-EE3D-A829-0516FFC7CC41}"/>
              </a:ext>
            </a:extLst>
          </p:cNvPr>
          <p:cNvSpPr/>
          <p:nvPr/>
        </p:nvSpPr>
        <p:spPr>
          <a:xfrm>
            <a:off x="7912915" y="1528397"/>
            <a:ext cx="4212670" cy="238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latin typeface="Arial Narrow" panose="020B0606020202030204" pitchFamily="34" charset="0"/>
            </a:endParaRP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Process traffic in </a:t>
            </a:r>
            <a:r>
              <a:rPr lang="en-GB" b="1" dirty="0">
                <a:latin typeface="Arial Narrow" panose="020B0606020202030204" pitchFamily="34" charset="0"/>
              </a:rPr>
              <a:t>real-time 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100+ statistics computed at the end of the flow</a:t>
            </a: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Implements DN-Hunter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Track DNS conversations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tag the network flows with the FQDN</a:t>
            </a:r>
          </a:p>
        </p:txBody>
      </p:sp>
      <p:pic>
        <p:nvPicPr>
          <p:cNvPr id="19" name="Picture 6" descr="http://tstat.polito.it/img/tstat.logo.bw_difference.png">
            <a:extLst>
              <a:ext uri="{FF2B5EF4-FFF2-40B4-BE49-F238E27FC236}">
                <a16:creationId xmlns:a16="http://schemas.microsoft.com/office/drawing/2014/main" id="{F00086C0-BA5B-5E72-95BA-7E5C4134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561" y="1566406"/>
            <a:ext cx="1077186" cy="250738"/>
          </a:xfrm>
          <a:prstGeom prst="rect">
            <a:avLst/>
          </a:prstGeom>
          <a:noFill/>
        </p:spPr>
      </p:pic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1C5FC1D7-E80C-A670-DE6D-97DDC36DAD33}"/>
              </a:ext>
            </a:extLst>
          </p:cNvPr>
          <p:cNvSpPr txBox="1">
            <a:spLocks/>
          </p:cNvSpPr>
          <p:nvPr/>
        </p:nvSpPr>
        <p:spPr>
          <a:xfrm>
            <a:off x="542540" y="6492875"/>
            <a:ext cx="508322" cy="365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0" i="0" kern="1200">
                <a:solidFill>
                  <a:srgbClr val="E518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4E38D-9B8A-214E-A8BE-A7BF37EBEF02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1EC0DF91-02A8-A37E-6BAE-34516BDF280F}"/>
              </a:ext>
            </a:extLst>
          </p:cNvPr>
          <p:cNvGraphicFramePr>
            <a:graphicFrameLocks noGrp="1"/>
          </p:cNvGraphicFramePr>
          <p:nvPr/>
        </p:nvGraphicFramePr>
        <p:xfrm>
          <a:off x="58367" y="5568818"/>
          <a:ext cx="8372139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799464001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c_ip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s_ip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12.132.54.94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</a:rPr>
                        <a:t>*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1197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87.250.137.92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992221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" name="Group 28">
            <a:extLst>
              <a:ext uri="{FF2B5EF4-FFF2-40B4-BE49-F238E27FC236}">
                <a16:creationId xmlns:a16="http://schemas.microsoft.com/office/drawing/2014/main" id="{8BF7B468-D855-0982-5DFE-63A98CCCFD3D}"/>
              </a:ext>
            </a:extLst>
          </p:cNvPr>
          <p:cNvGrpSpPr/>
          <p:nvPr/>
        </p:nvGrpSpPr>
        <p:grpSpPr>
          <a:xfrm>
            <a:off x="58367" y="6218273"/>
            <a:ext cx="8503742" cy="631911"/>
            <a:chOff x="179512" y="5721824"/>
            <a:chExt cx="7632848" cy="679518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6BEC5E64-55AA-DA23-4263-8F8B7DF4A299}"/>
                </a:ext>
              </a:extLst>
            </p:cNvPr>
            <p:cNvSpPr txBox="1"/>
            <p:nvPr/>
          </p:nvSpPr>
          <p:spPr>
            <a:xfrm>
              <a:off x="3938775" y="5904896"/>
              <a:ext cx="966420" cy="4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Tstat</a:t>
              </a:r>
              <a:endParaRPr lang="en-US" sz="2400" b="1" dirty="0"/>
            </a:p>
          </p:txBody>
        </p:sp>
        <p:sp>
          <p:nvSpPr>
            <p:cNvPr id="24" name="Left Brace 29">
              <a:extLst>
                <a:ext uri="{FF2B5EF4-FFF2-40B4-BE49-F238E27FC236}">
                  <a16:creationId xmlns:a16="http://schemas.microsoft.com/office/drawing/2014/main" id="{63315D4F-3F3A-0828-569F-1519030E10EA}"/>
                </a:ext>
              </a:extLst>
            </p:cNvPr>
            <p:cNvSpPr/>
            <p:nvPr/>
          </p:nvSpPr>
          <p:spPr>
            <a:xfrm rot="16200000">
              <a:off x="3810200" y="2091136"/>
              <a:ext cx="371472" cy="7632848"/>
            </a:xfrm>
            <a:prstGeom prst="leftBrac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9B29DEE-D7A9-9EC4-8E6C-6A82506F7B90}"/>
              </a:ext>
            </a:extLst>
          </p:cNvPr>
          <p:cNvSpPr txBox="1"/>
          <p:nvPr/>
        </p:nvSpPr>
        <p:spPr>
          <a:xfrm>
            <a:off x="848099" y="6470794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Client IP address is anonymized</a:t>
            </a:r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AEC9DB57-27E1-7C35-F6D7-AF6C771C3D52}"/>
              </a:ext>
            </a:extLst>
          </p:cNvPr>
          <p:cNvGraphicFramePr>
            <a:graphicFrameLocks noGrp="1"/>
          </p:cNvGraphicFramePr>
          <p:nvPr/>
        </p:nvGraphicFramePr>
        <p:xfrm>
          <a:off x="9679500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TLS/SNI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216B6E82-B1AE-17F9-D66F-C2CE62E2311E}"/>
              </a:ext>
            </a:extLst>
          </p:cNvPr>
          <p:cNvGraphicFramePr>
            <a:graphicFrameLocks noGrp="1"/>
          </p:cNvGraphicFramePr>
          <p:nvPr/>
        </p:nvGraphicFramePr>
        <p:xfrm>
          <a:off x="8430507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FQDN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pSp>
        <p:nvGrpSpPr>
          <p:cNvPr id="28" name="Group 31">
            <a:extLst>
              <a:ext uri="{FF2B5EF4-FFF2-40B4-BE49-F238E27FC236}">
                <a16:creationId xmlns:a16="http://schemas.microsoft.com/office/drawing/2014/main" id="{8B09B21B-029D-D117-AF64-67868B27C275}"/>
              </a:ext>
            </a:extLst>
          </p:cNvPr>
          <p:cNvGrpSpPr/>
          <p:nvPr/>
        </p:nvGrpSpPr>
        <p:grpSpPr>
          <a:xfrm>
            <a:off x="8394844" y="6208210"/>
            <a:ext cx="2053849" cy="631916"/>
            <a:chOff x="179512" y="5721824"/>
            <a:chExt cx="12229479" cy="631916"/>
          </a:xfrm>
        </p:grpSpPr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E1AEBE9E-CEF0-68A0-97AB-F36BC33B924C}"/>
                </a:ext>
              </a:extLst>
            </p:cNvPr>
            <p:cNvSpPr txBox="1"/>
            <p:nvPr/>
          </p:nvSpPr>
          <p:spPr>
            <a:xfrm>
              <a:off x="3851763" y="5984408"/>
              <a:ext cx="855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DN-Hunter</a:t>
              </a:r>
              <a:endParaRPr lang="en-US" sz="1600" b="1" dirty="0"/>
            </a:p>
          </p:txBody>
        </p:sp>
        <p:sp>
          <p:nvSpPr>
            <p:cNvPr id="30" name="Left Brace 32">
              <a:extLst>
                <a:ext uri="{FF2B5EF4-FFF2-40B4-BE49-F238E27FC236}">
                  <a16:creationId xmlns:a16="http://schemas.microsoft.com/office/drawing/2014/main" id="{A354BE5E-D440-2273-8313-7EED07B9632A}"/>
                </a:ext>
              </a:extLst>
            </p:cNvPr>
            <p:cNvSpPr/>
            <p:nvPr/>
          </p:nvSpPr>
          <p:spPr>
            <a:xfrm rot="16200000">
              <a:off x="3810200" y="2091136"/>
              <a:ext cx="371472" cy="7632848"/>
            </a:xfrm>
            <a:prstGeom prst="leftBrac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C6B883-241D-3554-2163-0E24441F74ED}"/>
              </a:ext>
            </a:extLst>
          </p:cNvPr>
          <p:cNvSpPr txBox="1"/>
          <p:nvPr/>
        </p:nvSpPr>
        <p:spPr>
          <a:xfrm>
            <a:off x="9898380" y="5886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410363A-8FCA-76D1-F493-905267972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37139"/>
              </p:ext>
            </p:extLst>
          </p:nvPr>
        </p:nvGraphicFramePr>
        <p:xfrm>
          <a:off x="8638940" y="3079047"/>
          <a:ext cx="343266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48">
                  <a:extLst>
                    <a:ext uri="{9D8B030D-6E8A-4147-A177-3AD203B41FA5}">
                      <a16:colId xmlns:a16="http://schemas.microsoft.com/office/drawing/2014/main" val="3891905117"/>
                    </a:ext>
                  </a:extLst>
                </a:gridCol>
                <a:gridCol w="2593020">
                  <a:extLst>
                    <a:ext uri="{9D8B030D-6E8A-4147-A177-3AD203B41FA5}">
                      <a16:colId xmlns:a16="http://schemas.microsoft.com/office/drawing/2014/main" val="3716314691"/>
                    </a:ext>
                  </a:extLst>
                </a:gridCol>
              </a:tblGrid>
              <a:tr h="256725">
                <a:tc>
                  <a:txBody>
                    <a:bodyPr/>
                    <a:lstStyle/>
                    <a:p>
                      <a:r>
                        <a:rPr lang="en-US" sz="16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FQDN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69861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fbcdn.com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09258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fbstatic-a.akamaihd.net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1762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6A407ED3-6D0B-F9B0-47E1-457F75F435E3}"/>
              </a:ext>
            </a:extLst>
          </p:cNvPr>
          <p:cNvSpPr/>
          <p:nvPr/>
        </p:nvSpPr>
        <p:spPr>
          <a:xfrm>
            <a:off x="92834" y="2799757"/>
            <a:ext cx="6405909" cy="1235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473B86AE-F9BE-8044-83E9-3872FB3423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7" y="2760265"/>
            <a:ext cx="1713720" cy="1572717"/>
          </a:xfrm>
          <a:prstGeom prst="rect">
            <a:avLst/>
          </a:prstGeom>
        </p:spPr>
      </p:pic>
      <p:sp>
        <p:nvSpPr>
          <p:cNvPr id="34" name="TextBox 7">
            <a:extLst>
              <a:ext uri="{FF2B5EF4-FFF2-40B4-BE49-F238E27FC236}">
                <a16:creationId xmlns:a16="http://schemas.microsoft.com/office/drawing/2014/main" id="{D246389D-B5EF-7417-8D85-22F9D7A20C08}"/>
              </a:ext>
            </a:extLst>
          </p:cNvPr>
          <p:cNvSpPr txBox="1"/>
          <p:nvPr/>
        </p:nvSpPr>
        <p:spPr>
          <a:xfrm>
            <a:off x="2177234" y="2889757"/>
            <a:ext cx="4447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</a:rPr>
              <a:t>“</a:t>
            </a:r>
            <a:r>
              <a:rPr lang="en" sz="2200" b="1" i="1" dirty="0"/>
              <a:t>A name indicates what we seek</a:t>
            </a:r>
            <a:r>
              <a:rPr lang="en" sz="2200" i="1" dirty="0"/>
              <a:t>.</a:t>
            </a:r>
          </a:p>
          <a:p>
            <a:r>
              <a:rPr lang="en" sz="2200" i="1" dirty="0"/>
              <a:t>An address indicates where it is. </a:t>
            </a:r>
          </a:p>
          <a:p>
            <a:r>
              <a:rPr lang="en" sz="2200" i="1" dirty="0"/>
              <a:t>A route indicates how we get there.</a:t>
            </a:r>
            <a:r>
              <a:rPr lang="en-US" sz="2200" i="1" dirty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82E0075F-8DB5-C26D-5E58-DAA3E2949E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566" y="1942023"/>
            <a:ext cx="1176964" cy="626045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C532A4-DE53-5DD6-A473-DB4217365166}"/>
              </a:ext>
            </a:extLst>
          </p:cNvPr>
          <p:cNvSpPr txBox="1"/>
          <p:nvPr/>
        </p:nvSpPr>
        <p:spPr>
          <a:xfrm>
            <a:off x="796701" y="5234308"/>
            <a:ext cx="6527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200" b="1" baseline="30000" dirty="0"/>
              <a:t>*</a:t>
            </a:r>
            <a:r>
              <a:rPr lang="en" sz="1200" dirty="0"/>
              <a:t>Full list at </a:t>
            </a:r>
            <a:r>
              <a:rPr lang="it-IT" sz="1200" dirty="0"/>
              <a:t>https://</a:t>
            </a:r>
            <a:r>
              <a:rPr lang="it-IT" sz="1200" dirty="0" err="1"/>
              <a:t>dl.acm.org</a:t>
            </a:r>
            <a:r>
              <a:rPr lang="it-IT" sz="1200" dirty="0"/>
              <a:t>/</a:t>
            </a:r>
            <a:r>
              <a:rPr lang="it-IT" sz="1200" dirty="0" err="1"/>
              <a:t>doi</a:t>
            </a:r>
            <a:r>
              <a:rPr lang="it-IT" sz="1200" dirty="0"/>
              <a:t>/10.1145/3517745.3561432</a:t>
            </a:r>
            <a:endParaRPr lang="en" sz="1200" dirty="0"/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647D4BBE-43C0-2D70-20DB-DD841E46ABAB}"/>
              </a:ext>
            </a:extLst>
          </p:cNvPr>
          <p:cNvGraphicFramePr>
            <a:graphicFrameLocks noGrp="1"/>
          </p:cNvGraphicFramePr>
          <p:nvPr/>
        </p:nvGraphicFramePr>
        <p:xfrm>
          <a:off x="7509783" y="4260102"/>
          <a:ext cx="461667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68">
                  <a:extLst>
                    <a:ext uri="{9D8B030D-6E8A-4147-A177-3AD203B41FA5}">
                      <a16:colId xmlns:a16="http://schemas.microsoft.com/office/drawing/2014/main" val="3891905117"/>
                    </a:ext>
                  </a:extLst>
                </a:gridCol>
                <a:gridCol w="1599706">
                  <a:extLst>
                    <a:ext uri="{9D8B030D-6E8A-4147-A177-3AD203B41FA5}">
                      <a16:colId xmlns:a16="http://schemas.microsoft.com/office/drawing/2014/main" val="3716314691"/>
                    </a:ext>
                  </a:extLst>
                </a:gridCol>
              </a:tblGrid>
              <a:tr h="256725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Regexp</a:t>
                      </a:r>
                      <a:r>
                        <a:rPr lang="en-US" sz="1600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69861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fbcdn.com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ˆ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fbstatic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-[a-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].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akamaihd.net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09258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netflix.com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nflxvideo.net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Netflix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1762"/>
                  </a:ext>
                </a:extLst>
              </a:tr>
            </a:tbl>
          </a:graphicData>
        </a:graphic>
      </p:graphicFrame>
      <p:sp>
        <p:nvSpPr>
          <p:cNvPr id="38" name="Rectangle 2">
            <a:extLst>
              <a:ext uri="{FF2B5EF4-FFF2-40B4-BE49-F238E27FC236}">
                <a16:creationId xmlns:a16="http://schemas.microsoft.com/office/drawing/2014/main" id="{15E59A90-E657-F11E-05B1-D18B366301CA}"/>
              </a:ext>
            </a:extLst>
          </p:cNvPr>
          <p:cNvSpPr/>
          <p:nvPr/>
        </p:nvSpPr>
        <p:spPr>
          <a:xfrm>
            <a:off x="2118846" y="4053449"/>
            <a:ext cx="42511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000000"/>
                </a:solidFill>
              </a:rPr>
              <a:t>Jon </a:t>
            </a:r>
            <a:r>
              <a:rPr lang="en-US" i="1" dirty="0" err="1">
                <a:solidFill>
                  <a:srgbClr val="000000"/>
                </a:solidFill>
              </a:rPr>
              <a:t>Postel</a:t>
            </a:r>
            <a:r>
              <a:rPr lang="en-US" i="1" dirty="0">
                <a:solidFill>
                  <a:srgbClr val="000000"/>
                </a:solidFill>
              </a:rPr>
              <a:t> – RFC 791</a:t>
            </a:r>
          </a:p>
        </p:txBody>
      </p:sp>
    </p:spTree>
    <p:extLst>
      <p:ext uri="{BB962C8B-B14F-4D97-AF65-F5344CB8AC3E}">
        <p14:creationId xmlns:p14="http://schemas.microsoft.com/office/powerpoint/2010/main" val="29102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4" grpId="0"/>
      <p:bldP spid="34" grpId="1"/>
      <p:bldP spid="36" grpId="0" animBg="1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000"/>
            <a:ext cx="12192000" cy="1079569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6000" dirty="0">
                <a:solidFill>
                  <a:srgbClr val="000000"/>
                </a:solidFill>
                <a:latin typeface="DIN"/>
                <a:ea typeface="DIN"/>
              </a:rPr>
              <a:t>How does customers’ traffic look like?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7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E57759-779F-60B2-E654-2F5BA89D9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289" y="3959569"/>
            <a:ext cx="1875422" cy="14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3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Customers country and aggregate volume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5257800" cy="48497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% of total volume and customers per country</a:t>
            </a:r>
          </a:p>
          <a:p>
            <a:pPr marL="34289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7E79"/>
                </a:solidFill>
              </a:rPr>
              <a:t>African countries </a:t>
            </a:r>
            <a:r>
              <a:rPr lang="en-GB" sz="2800" dirty="0"/>
              <a:t>have high number of customers and high volume per customer </a:t>
            </a:r>
          </a:p>
          <a:p>
            <a:pPr marL="800091" lvl="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Approximately 600 MB/day</a:t>
            </a:r>
          </a:p>
          <a:p>
            <a:pPr marL="34289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European countries</a:t>
            </a:r>
            <a:r>
              <a:rPr lang="en-GB" sz="2800" dirty="0"/>
              <a:t> with high number of clients but low volume per customer</a:t>
            </a:r>
          </a:p>
          <a:p>
            <a:pPr marL="800091" lvl="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Approximately 170 MB/day</a:t>
            </a:r>
          </a:p>
          <a:p>
            <a:pPr marL="34289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African countries may share the connection with several end-users</a:t>
            </a:r>
          </a:p>
          <a:p>
            <a:pPr marL="342891" indent="-342891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European countries only use it when they are forced to do so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8</a:t>
            </a:fld>
            <a:endParaRPr lang="it-IT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95A34E5-AB51-4C8B-6E99-525DC0E3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09" y="1848773"/>
            <a:ext cx="5881848" cy="355389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CA4B21C-CB58-02CD-305D-9A39BEDF13E4}"/>
              </a:ext>
            </a:extLst>
          </p:cNvPr>
          <p:cNvSpPr/>
          <p:nvPr/>
        </p:nvSpPr>
        <p:spPr>
          <a:xfrm>
            <a:off x="6710835" y="2131596"/>
            <a:ext cx="520996" cy="241359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C06E8A3-8E12-7942-0963-883DC0B3EA94}"/>
              </a:ext>
            </a:extLst>
          </p:cNvPr>
          <p:cNvSpPr/>
          <p:nvPr/>
        </p:nvSpPr>
        <p:spPr>
          <a:xfrm>
            <a:off x="7717739" y="2907772"/>
            <a:ext cx="440204" cy="1573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5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5940E-9DAD-CD58-F537-598754D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How daily pattern looks like?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EB98F-AD1A-67BC-246B-0AD799C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8775"/>
            <a:ext cx="4899991" cy="398218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% of volume per hour </a:t>
            </a:r>
            <a:r>
              <a:rPr lang="en-US" dirty="0" err="1"/>
              <a:t>w.r.t.</a:t>
            </a:r>
            <a:r>
              <a:rPr lang="en-US" dirty="0"/>
              <a:t> peak time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All aligned to UTC – different only for Spain and South Africa</a:t>
            </a:r>
          </a:p>
          <a:p>
            <a:pPr algn="just">
              <a:lnSpc>
                <a:spcPct val="120000"/>
              </a:lnSpc>
            </a:pPr>
            <a:r>
              <a:rPr lang="en-US" sz="2800" dirty="0"/>
              <a:t>Clear daily patterns, but differences between continents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High usage during daylight hours in Africa, low usage in Europe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Peak time for both peak time is around 20-21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CD2C23-C073-8FD6-CCC3-CEB3866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9</a:t>
            </a:fld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2F0D2A-BFDA-46D0-CB0D-3C369783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08" y="1590090"/>
            <a:ext cx="6142124" cy="37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87af31-9e4e-4411-b916-eb290b3ed896">
      <Terms xmlns="http://schemas.microsoft.com/office/infopath/2007/PartnerControls"/>
    </lcf76f155ced4ddcb4097134ff3c332f>
    <TaxCatchAll xmlns="81541e55-9401-483e-9999-6c92f06324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53B4C08BC46D4889CF28A38B820F42" ma:contentTypeVersion="11" ma:contentTypeDescription="Creare un nuovo documento." ma:contentTypeScope="" ma:versionID="4e722e88901e361757585d11d25657e0">
  <xsd:schema xmlns:xsd="http://www.w3.org/2001/XMLSchema" xmlns:xs="http://www.w3.org/2001/XMLSchema" xmlns:p="http://schemas.microsoft.com/office/2006/metadata/properties" xmlns:ns2="3587af31-9e4e-4411-b916-eb290b3ed896" xmlns:ns3="81541e55-9401-483e-9999-6c92f06324f8" targetNamespace="http://schemas.microsoft.com/office/2006/metadata/properties" ma:root="true" ma:fieldsID="372ed9498bdf85ec7b9969e20dea8ff7" ns2:_="" ns3:_="">
    <xsd:import namespace="3587af31-9e4e-4411-b916-eb290b3ed896"/>
    <xsd:import namespace="81541e55-9401-483e-9999-6c92f0632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7af31-9e4e-4411-b916-eb290b3ed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1d839f4-5e4e-4afa-85c1-b6ecef325b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41e55-9401-483e-9999-6c92f06324f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3cb22cf-777d-4fd0-968c-7a447bf50d60}" ma:internalName="TaxCatchAll" ma:showField="CatchAllData" ma:web="81541e55-9401-483e-9999-6c92f0632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3C223-0500-428C-9F9B-691CC53D0F9D}">
  <ds:schemaRefs>
    <ds:schemaRef ds:uri="http://schemas.microsoft.com/office/2006/metadata/properties"/>
    <ds:schemaRef ds:uri="http://schemas.microsoft.com/office/infopath/2007/PartnerControls"/>
    <ds:schemaRef ds:uri="3587af31-9e4e-4411-b916-eb290b3ed896"/>
    <ds:schemaRef ds:uri="81541e55-9401-483e-9999-6c92f06324f8"/>
  </ds:schemaRefs>
</ds:datastoreItem>
</file>

<file path=customXml/itemProps2.xml><?xml version="1.0" encoding="utf-8"?>
<ds:datastoreItem xmlns:ds="http://schemas.openxmlformats.org/officeDocument/2006/customXml" ds:itemID="{3DC17E28-01DD-4AC1-A469-0C2656DD5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8F4890-E614-4172-97F6-6AF646B3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7af31-9e4e-4411-b916-eb290b3ed896"/>
    <ds:schemaRef ds:uri="81541e55-9401-483e-9999-6c92f0632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1712</Words>
  <Application>Microsoft Macintosh PowerPoint</Application>
  <PresentationFormat>Widescreen</PresentationFormat>
  <Paragraphs>299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Courier New</vt:lpstr>
      <vt:lpstr>DIN</vt:lpstr>
      <vt:lpstr>Wingdings</vt:lpstr>
      <vt:lpstr>Tema di Office</vt:lpstr>
      <vt:lpstr>When Satellite is All You Have: Watching the Internet from 550 ms</vt:lpstr>
      <vt:lpstr>Satellite Communication (SatCom) in a Nutshell</vt:lpstr>
      <vt:lpstr>Satellite Communication (SatCom) in a Nutshell</vt:lpstr>
      <vt:lpstr>The Questions</vt:lpstr>
      <vt:lpstr>Measurement Setup</vt:lpstr>
      <vt:lpstr>Measurement Setup</vt:lpstr>
      <vt:lpstr>How does customers’ traffic look like?</vt:lpstr>
      <vt:lpstr>Customers country and aggregate volume</vt:lpstr>
      <vt:lpstr>How daily pattern looks like?</vt:lpstr>
      <vt:lpstr>How much does customers consume?</vt:lpstr>
      <vt:lpstr>How much customers consume?</vt:lpstr>
      <vt:lpstr>How much customers consume?</vt:lpstr>
      <vt:lpstr>What customers consume?</vt:lpstr>
      <vt:lpstr>What users consume</vt:lpstr>
      <vt:lpstr>What service customers consume?</vt:lpstr>
      <vt:lpstr>What category of service customers consume?</vt:lpstr>
      <vt:lpstr>Which performance customers get?</vt:lpstr>
      <vt:lpstr>Which Performance customers get? (Satellite RTT)</vt:lpstr>
      <vt:lpstr>Which Performance customers get? (Satellite RTT and Beam utilization)</vt:lpstr>
      <vt:lpstr>Which Performance customers get? (DNS &amp; RTT based)</vt:lpstr>
      <vt:lpstr>Which Performance customers get? (DNS &amp; RTT based)</vt:lpstr>
      <vt:lpstr>Conclusion</vt:lpstr>
      <vt:lpstr>Conclusion &amp; Future Work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Danilo  Giordano</cp:lastModifiedBy>
  <cp:revision>496</cp:revision>
  <dcterms:created xsi:type="dcterms:W3CDTF">2017-10-02T14:28:17Z</dcterms:created>
  <dcterms:modified xsi:type="dcterms:W3CDTF">2024-04-22T16:41:21Z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0x0101003453B4C08BC46D4889CF28A38B820F42</vt:lpwstr>
  </property>
</Properties>
</file>