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7" r:id="rId5"/>
    <p:sldId id="259" r:id="rId6"/>
    <p:sldId id="270" r:id="rId7"/>
    <p:sldId id="260" r:id="rId8"/>
    <p:sldId id="262" r:id="rId9"/>
    <p:sldId id="263" r:id="rId10"/>
    <p:sldId id="26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jubica Novovic" initials="LN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323D14-88F6-4193-8416-C4EC815BDD4B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53A90-FDAB-4BC1-914A-3C1797F8F6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605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EAC-6516-4297-93DF-F05C5D085EBA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D3A6-868E-4A29-AC9F-46775C91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70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EAC-6516-4297-93DF-F05C5D085EBA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D3A6-868E-4A29-AC9F-46775C91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376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EAC-6516-4297-93DF-F05C5D085EBA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D3A6-868E-4A29-AC9F-46775C91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950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EAC-6516-4297-93DF-F05C5D085EBA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D3A6-868E-4A29-AC9F-46775C91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016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EAC-6516-4297-93DF-F05C5D085EBA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D3A6-868E-4A29-AC9F-46775C91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375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EAC-6516-4297-93DF-F05C5D085EBA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D3A6-868E-4A29-AC9F-46775C91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55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EAC-6516-4297-93DF-F05C5D085EBA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D3A6-868E-4A29-AC9F-46775C91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23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EAC-6516-4297-93DF-F05C5D085EBA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D3A6-868E-4A29-AC9F-46775C91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195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EAC-6516-4297-93DF-F05C5D085EBA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D3A6-868E-4A29-AC9F-46775C91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795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EAC-6516-4297-93DF-F05C5D085EBA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D3A6-868E-4A29-AC9F-46775C91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83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9AEAC-6516-4297-93DF-F05C5D085EBA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4CD3A6-868E-4A29-AC9F-46775C91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162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9AEAC-6516-4297-93DF-F05C5D085EBA}" type="datetimeFigureOut">
              <a:rPr lang="en-US" smtClean="0"/>
              <a:t>4/20/2016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CD3A6-868E-4A29-AC9F-46775C91CC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23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ivica.ivanovic@mid.gov.me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hyperlink" Target="http://www.montenegrostars.com/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b="1" dirty="0" smtClean="0">
                <a:solidFill>
                  <a:schemeClr val="tx1"/>
                </a:solidFill>
              </a:rPr>
              <a:t> </a:t>
            </a:r>
            <a:r>
              <a:rPr lang="sr-Latn-RS" b="1" dirty="0">
                <a:solidFill>
                  <a:schemeClr val="tx1"/>
                </a:solidFill>
              </a:rPr>
              <a:t>Ivica </a:t>
            </a:r>
            <a:r>
              <a:rPr lang="sr-Latn-RS" b="1" dirty="0" smtClean="0">
                <a:solidFill>
                  <a:schemeClr val="tx1"/>
                </a:solidFill>
              </a:rPr>
              <a:t>Ivanović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sr-Latn-RS" dirty="0">
                <a:solidFill>
                  <a:schemeClr val="tx1"/>
                </a:solidFill>
              </a:rPr>
              <a:t>General Director of Directorate for Information Society Promotion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81001"/>
            <a:ext cx="4199721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4800" y="6172200"/>
            <a:ext cx="8610600" cy="549275"/>
          </a:xfrm>
          <a:ln>
            <a:noFill/>
          </a:ln>
        </p:spPr>
        <p:txBody>
          <a:bodyPr/>
          <a:lstStyle/>
          <a:p>
            <a:pPr lvl="1" algn="ctr"/>
            <a:r>
              <a:rPr lang="sr-Latn-ME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___________________________________________________________________</a:t>
            </a:r>
            <a:endParaRPr lang="en-US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266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0" y="5105400"/>
            <a:ext cx="7848600" cy="1616075"/>
          </a:xfrm>
        </p:spPr>
        <p:txBody>
          <a:bodyPr/>
          <a:lstStyle/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r>
              <a:rPr lang="sr-Latn-ME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__________________________________________________________________________________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562600"/>
            <a:ext cx="1600200" cy="1122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85800" y="2438400"/>
            <a:ext cx="7772400" cy="9906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Thank you for your </a:t>
            </a:r>
            <a:r>
              <a:rPr lang="sr-Latn-ME" dirty="0">
                <a:solidFill>
                  <a:schemeClr val="tx1"/>
                </a:solidFill>
              </a:rPr>
              <a:t>attention </a:t>
            </a:r>
            <a:r>
              <a:rPr lang="en-US" dirty="0">
                <a:solidFill>
                  <a:schemeClr val="tx1"/>
                </a:solidFill>
              </a:rPr>
              <a:t>and hopefully </a:t>
            </a:r>
            <a:r>
              <a:rPr lang="sr-Latn-ME" dirty="0">
                <a:solidFill>
                  <a:schemeClr val="tx1"/>
                </a:solidFill>
              </a:rPr>
              <a:t>that we </a:t>
            </a:r>
            <a:r>
              <a:rPr lang="en-US" dirty="0">
                <a:solidFill>
                  <a:schemeClr val="tx1"/>
                </a:solidFill>
              </a:rPr>
              <a:t>see you in Montenegro in 2017</a:t>
            </a:r>
            <a:r>
              <a:rPr lang="en-US" dirty="0" smtClean="0">
                <a:solidFill>
                  <a:schemeClr val="tx1"/>
                </a:solidFill>
              </a:rPr>
              <a:t>!</a:t>
            </a:r>
            <a:endParaRPr lang="sr-Latn-ME" dirty="0" smtClean="0">
              <a:solidFill>
                <a:schemeClr val="tx1"/>
              </a:solidFill>
            </a:endParaRPr>
          </a:p>
          <a:p>
            <a:pPr algn="ctr"/>
            <a:endParaRPr lang="sr-Latn-ME" dirty="0">
              <a:solidFill>
                <a:schemeClr val="tx1"/>
              </a:solidFill>
            </a:endParaRPr>
          </a:p>
          <a:p>
            <a:pPr algn="ctr"/>
            <a:r>
              <a:rPr lang="sr-Latn-ME" dirty="0" smtClean="0">
                <a:solidFill>
                  <a:schemeClr val="tx1"/>
                </a:solidFill>
              </a:rPr>
              <a:t>Ivica Ivanovic</a:t>
            </a:r>
          </a:p>
          <a:p>
            <a:pPr algn="ctr"/>
            <a:r>
              <a:rPr lang="sr-Latn-ME" dirty="0" smtClean="0">
                <a:solidFill>
                  <a:schemeClr val="tx1"/>
                </a:solidFill>
              </a:rPr>
              <a:t>Email: </a:t>
            </a:r>
            <a:r>
              <a:rPr lang="sr-Latn-ME" dirty="0" smtClean="0">
                <a:solidFill>
                  <a:schemeClr val="tx1"/>
                </a:solidFill>
                <a:hlinkClick r:id="rId3"/>
              </a:rPr>
              <a:t>ivica.ivanovic@mid.gov.me</a:t>
            </a:r>
            <a:r>
              <a:rPr lang="sr-Latn-ME" dirty="0" smtClean="0">
                <a:solidFill>
                  <a:schemeClr val="tx1"/>
                </a:solidFill>
              </a:rPr>
              <a:t>, Tel: + 382 69 010 707</a:t>
            </a:r>
            <a:endParaRPr lang="sr-Latn-M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7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31030" y="0"/>
            <a:ext cx="5181600" cy="4432540"/>
          </a:xfrm>
        </p:spPr>
        <p:txBody>
          <a:bodyPr>
            <a:noAutofit/>
          </a:bodyPr>
          <a:lstStyle/>
          <a:p>
            <a:pPr algn="ctr"/>
            <a:endParaRPr lang="sr-Latn-ME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sr-Latn-ME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sr-Latn-ME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sr-Latn-ME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sr-Latn-ME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sr-Latn-ME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sr-Latn-ME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sr-Latn-ME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Montenegro</a:t>
            </a:r>
          </a:p>
          <a:p>
            <a:pPr algn="ctr"/>
            <a:endParaRPr lang="sr-Latn-ME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ts val="0"/>
              </a:spcBef>
            </a:pPr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Montenegro is a country located in Southeastern part of Europe – on Balkan peninsula.</a:t>
            </a:r>
            <a:r>
              <a:rPr lang="sr-Latn-ME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Following a referendum held in May 2006, Montenegro declared independence on 3 June 2006.</a:t>
            </a:r>
            <a:endParaRPr lang="en-US" sz="1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ts val="0"/>
              </a:spcBef>
            </a:pPr>
            <a:endParaRPr lang="en-US" sz="1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ts val="0"/>
              </a:spcBef>
            </a:pPr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magnificent Adriatic Coast, amazing Lakes, 5 National Parks and gorgeous Mountains, this small, but beautiful country is bordered by Albania, Kosovo, Serbia, Bosnia and Croatia. Podgorica is Montenegro Capital City, while Cetinje is proclaimed like a Royal Capital City. Just couple of hours </a:t>
            </a:r>
            <a:r>
              <a:rPr lang="sr-Latn-ME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by plane </a:t>
            </a:r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from all main European </a:t>
            </a:r>
            <a:r>
              <a:rPr lang="en-US" sz="1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centres</a:t>
            </a:r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1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Montenegr</a:t>
            </a:r>
            <a:r>
              <a:rPr lang="sr-Latn-ME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 located in the perfect spot. </a:t>
            </a:r>
          </a:p>
          <a:p>
            <a:pPr algn="just">
              <a:spcBef>
                <a:spcPts val="0"/>
              </a:spcBef>
            </a:pPr>
            <a:endParaRPr lang="en-US" sz="1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>
              <a:spcBef>
                <a:spcPts val="0"/>
              </a:spcBef>
            </a:pPr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Tourism is main industry in </a:t>
            </a:r>
            <a:r>
              <a:rPr lang="en-US" sz="1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Montenegr</a:t>
            </a:r>
            <a:r>
              <a:rPr lang="sr-Latn-ME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and </a:t>
            </a:r>
            <a:r>
              <a:rPr lang="sr-Latn-ME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</a:t>
            </a:r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last couple of years, Montenegro is always selected in Top World Tourist Destination. With population of 670K, very proud of the rich history and tradition, Montenegro primarily offer</a:t>
            </a:r>
            <a:r>
              <a:rPr lang="sr-Latn-ME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exceptional cordiality and hospitality.</a:t>
            </a:r>
            <a:endParaRPr lang="sr-Latn-ME" sz="1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0" y="5638800"/>
            <a:ext cx="7848600" cy="1082675"/>
          </a:xfrm>
        </p:spPr>
        <p:txBody>
          <a:bodyPr/>
          <a:lstStyle/>
          <a:p>
            <a:pPr algn="l"/>
            <a:endParaRPr lang="sr-Latn-ME" i="1" dirty="0" smtClean="0"/>
          </a:p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r>
              <a:rPr lang="sr-Latn-ME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____________________________________________________________________________________________________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1" name="Picture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45" y="533400"/>
            <a:ext cx="2257219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7" descr="data:image/jpeg;base64,/9j/4AAQSkZJRgABAQAAAQABAAD/2wCEAAkGBxMSEhUTEhIVFhUXFRUVFRUWGRUVFxYXFxYWFxUVFxcYHSggGBolGxUXITEhJSkrLi4uFx8zODMtNygtLisBCgoKDg0OGhAQGy0lHyUtLy0tLS0vLS0tLS0tLS0tLS0tLS0tLS0tLS0tLS0tLS0tLS0tLS0tLS0tLS0tLS0tLf/AABEIAMIBAwMBIgACEQEDEQH/xAAbAAABBQEBAAAAAAAAAAAAAAADAAECBAUGB//EADwQAAEDAgQDBgUDAwMDBQAAAAEAAhEDIQQSMUEFUWETInGBkaEGMrHB8ELR4RRSYhUz8QdyshYjgpKi/8QAGQEBAQEBAQEAAAAAAAAAAAAAAAECAwQF/8QAJBEBAQACAQQCAwADAAAAAAAAAAECERIDEyExQVEEImEUMkL/2gAMAwEAAhEDEQA/AJVcQ46m6gKxT1iCZAhDhfYkmnztpirzUXmUoShXRtCEoU4TwqgcKQapQlCBjp1UIU4TwgHCWVEhKEQPKmyouVLKgHlSyqcJ4QCypsqLCUIAlqiWoxCiQqBQmhFhNCAeVNCIWpQgHCUKcJoQOyqRoVYGKe4ROiA1krQwdBrrTA3XPPUbx3WhwRtScxB8zaPBdFKzqdZrGw25iyfCV3PF/wA814c95Xb1Y+PCxUeguepOZqqOJrRKxMdraM6sksZ1c8j6J117THNULU0LT4rg8ryRofboqGVe3GyzbzWaocJ4U4ShaZQhKESE+VFCyp4RMqWVE2HlSyomVLKgHCWVEyp8qKFlSyouVLKiBZUsqLlSDUAsqYtRy1RIQBLVEtRyFEtVAC1NCMWpi1AGE0IuVNlQDypoRcqaEDMdATtqEJoShTS7XMPiI9Fs4DFywnlsuaTtqEaFcs+lMm8epp0FbiGo0WficaALSs41SoveSpOjIt6m2iziQjRJZeVJXtYpzrXrVSTck33QoU4TwukmnO1DKlCJlSyqgeVPlRMqfKgFlT5UZtMnRWGcOqESGOjeylyk9rJb6UcqWValLhFR1gx3jED3QsZw91M94fVSZ4262vG62oZUsqOafRNlWmQsqWVXMLhsxjbdHxdBjRDTJEX581m5Tel4+NszKllRsqdrbrSH/pC4AtvzVerTgwrgdBECEKrdZm1ulXKmLUbKmyraAFqbKjlqYtQV8qbKj5U2VAHKmyo2VMWoA5UxajFqbKgAWpi1Hypi1ADKkGIxamyqAjDAiR6JIUJLPFrk0cqcNXQjgHaEvpuaGG7TMiOhGycfDFT+5q59/D7a7Wf057KnyrTxnCKlO5EjoqfZrczl8xiyz2DkVvC8Oc+IsDuhhis4fNIAJ+ymVuvC4635bnD+DMaZIv8Al1ec8NKrcPLiIc64O24WicPI0vzXz87d/tXtxk14U6vFIGhQH1mv+b0+6u18JA0WDiKtMEAP12sOdvb2WsJL6TK2G4hSaW9wAibqkeHXFxB0i6v4MsLnAPbazhMgTeD1i60cM2myAT/Pmu3cuPiOXCZea55uFIEzE2Kqlq6DiOHBktB2tt6IHD+DmsTlMARJPWf2XXHqzXKueWF3qMXKrWAa3NfU2Hmu3w/w5QaBLMx5lVOJfDzJzU4af7Tp49Cud/Jwy8NzoZTy52rw8F3dBMESOisYvgIgFlrXB5rYwGBe0nQ+xUuJ1sjRYydJXLu5bkxrp28dbrizg3TGUypN4e8/pK06r3Tm23AtPVWaeObHJem9TPXiOEwx35rEq8Me0SQqhproa+McbAR47qoOGVH3AA9lcepdfumWE/5ZDgoFq0n4EjUgdEqOALpjb0W+eOmeNZhamyq9icIWGFXLFqWVmzSvlSyoxamyqgBamyo+VRLUAS1Ryo5aolqIDlTomVJFc3huI1WNNNtR2Q6tm3WBt5LufhH42fmNPEHM3KS18d+RENMayJ6ryx9Us+aM5IImecTr/kPRX/6nLdxiwO/PYea+X4r6D3BuOpVpyVGugAm+gOngov4ayrcEEXu0gi2v0K80w+PEHI7L2rocPmaQcu4Eib6LXwXFH0mtbdoDnQdDEkg3+XfTqp5x9Gpfbs6HDabgWteHRIMEEjmCBoUm8BgkjTkVx/CHBznF3eAEhhLmnfvZt7zaRddXwv4lfBD6bngfqbc5ZA71om/SU7mU+U4Y/S5geBua4HNbeyHjfiOjRmDmymCZDRP1Pp4SsX4x+PG02inhrve3vPMjIHSAAP7t50FtV5mMU4jKSTeQOuxKzlcsvNaxkniO3xfxZUrktccjSRGzYkWtcHXXXRc/xnDkU6eZkCm+oZZfuEU8jrm7oDuUnxvXwEu77Wh+Wc7CS0P5iRoSBrt4WV6viKVYFoc5mZpLabgLAglne3aBY75gVnelanxWGubTp0qjm5iAJJ7J1Goxpl+rYLhIcf8AOYyhA+Fa4a/+lrV26ZmOa5tRgLiIYCDuNh6XKlSwdfG9lSpNe1gwVOYymk+qwucxr3CDe4vodiCSquN4HiqTTSimWMsTTNN1UZhdrRmFQNOa7DrNtb6xyuN8M3Hft6BW4HUDRkqZwdYMCOnNb/CcH2VMNmTufdeVcA+L6+CJbUa6tShpkuPdkgAhxnukRyPPkvWOGcQp4im2rSdmY7Q6aGCCDoQQQrl1MspqmOEl2tKLmA6pOcoioubZdkOSBj8I2qwsItbTUeCsEqDXQkuvKWbYtP4da1rgTM6Ei45LGxfAqjJIGYDQjl4Ltg8KLmhdsevnK55dLGvPmViBC0cFgaxGZhkHqR5CVuv4TSJktC0qLQ0QBAXTPryzxGcelfmuVqfD73gnMQeRQHcGrMBAuDrGtl2khV8XiqdMS97W+JufAalc+/k12sXG/wBDVt/7ZEakxfwQeJcOfAIaSPC/mulp8coucG94Az3iIFumvspcP4zRrOLWEyCQJEZo1hWfkWXekvRmnBuonSD6KIpr0qrh2u1AVGtwukb5R4rtPy/uOd/H/rhqeDc4xChUwrhqPuuyqYcDRDdg2kzoU/yv4f47i3MUSxdsME06geYVDifDs1mgTzW8fypbrTN/Hsjl8qS1f9KfyHqkuvdw+3Lt5fTxDjOMDq7iHS0O7pEgQDsNtF2fw9g8DWquFfFta2GlozQHSA4i9802iBoV5q43RsK+HD88l8mWvoPRuKcXbh3kYR+VudxZ2YZ3LmDJFzBGh3KysTx6u4h9Wr2rg8Edoaji0AfL3u7k91hU6om4t02VXF172NtlrlYmnWYH4xqtqFzGta0HN2eUOa9xABJAyhoMAw2B0XUU/wDqE4OcWMbTc5gA7NrWtM/MHdo86QILSJXklOsRJm61KeLm1tAZi/gpyNN6txkFxq1Kb6jnEuBeYDjPzO/uuDYHZXAxtRlOo1wLqhdnZEFhB2AnuwbHouYqY4tAvN9P3V6nxRwAa6C0ACNDlboJH5ZW5DpeH4jISzO0WzAulua1mj8usinTqPe+pSDndm7MW3sKhOaRqO8YO3qqbsUDJYMuhtrrMn8srdLimIpvFYEh5LpcAIcCSCDaI6FSVXpHB8Hj8E5rWUB2VSGPbnADQQMry4XYZJGaD52TUPiU06tQ5f6hrgxjXOZT7UlpOQdqwllQ3cWyAXaSDY8nxb48r12UruZUptc1zqbsgdyMAWMWMcrESqmK4jTaym7M/tC3vA5YBgd4GxuZ5QWoO+4jx/AYmgWSGPdldLqT6THZBABPebqQJmLjkFL/AKW8Ta1tahdoFQOZJlsubBYDz7pMb3jQrzzh3HKU1M9Fhe9rWh5BDWwZJLW7ktbJHKY1VinxetRYKlNtOmHhzTGYOdEHQHNlPWxv4IPbcbxFlOM72tmwDiGz4SbqAxYMQRfQ8/BeG4njrzRax7GPa3QkOLgDtmmwBuLWkhdD8NfGQZUpQ4tEta7tHF7WsgghozANaDlvrcnobo29BxnFHNqNawl5kggQ0AxZvevMxyRMJx0OJa4OY5olwcIjndZmL+IqROd4pPBMZ2OzgASYLXRDiNyI11XNcaxhqkua4ASflMNdP6WwLmNpMypLB39PjrHCRmiAc0HKQTAIOhVGtxypVltEZQ0E1HutEaNAg3NtlyFLG1xQNAh0ElxbDxMgQQ5pDnAFs92RzTYXE1uzZ3gxjnnNL8jnNzd5gdcgHQkk3myWwdZRru7zqlapZrnZQ6mIaLkm1rEWjfaVdwWLewE1XAiCQS4CIEkERcgchzXC4/4jbTAZRyMiQRSe+oCNpL2wfvCwsRxepULWPe+xkd43kzckxCxc5Fd1xT4oe0sBqUw1xHfa+nTzA6D53OaBu63kqdbjeGf331Mzu6HPb373ktaXTlvG+i4zFYd1QEH5hcSdbg2fqBfqsrFUsotUJjvWJInTcaJznyencD4kw/eHbRcw4sqAbd05ZvvMdCpsxwcM9JwkGWGSCYuHBp8Lrzupjc9qjybQJAcZ0FztZURjX3bJygzEmPFXZt61gPiOpXqBoxuRly9xZSBYALACJJJka2hbNb4iw7GBra1au7LM5AM3zXvlAFvQbrw2tUA0lroG513IQ6OOrNJLajm2glrnCRykbW0Wke34L4vogxUa5lgSSMwEkgCW323EK4/j+Hy52udUm8sDYB2aTNj0XiuF+IWiO0pNJBEOFx1OU2nTdWq/HKTnZmsexxN3t2tYDXfmpuq9YwPG3Vnlophre933PIaCASA45O7MLD4r8RV2uih2b4+Zxa9rZ5NJd3gOcDwXF0PjirlbTqy6m2Wt2bcGCabYaXX+YzGoCJh/iqkbPzNHTvgT4XHonk8Ogb8Z1hZ1AF25bnAPKJanWAfinCm/auHQtdKSbNPLiVKk+HDxUVAoNout+clnvddWqr+6PD7KjmlT2h2uVmhV6qlMqTXRZVVytUlF7aA3lKpOKiXqDZpv3HI3WhhsZENddtwRvfkecrGZV7jfX3RBX3HNTnU01qmSTkPd18OnvH/xTYvFMFMQAHaH01Wa2pAMeSHiq8kCLx9VLdmlpuJs0DXLfqpvr+sfgVCk7T6+yes+/v8Awru+jTQ7Q6AmDPQKbKu2UTMzf8CpZjt0+qm494tEgGbj3V5mmoxsQXEgxIgkK6/HAuDc0HwbfpssNgzCXE6QIn09FWyNuDf7dVjcpp01bipYSG1b3AMxAvyOngq7uLnTum3mbaE6nZYHZAtsNTA/OSk2hpIvOn5+WTwabNbHGLZQbSNx76IX+qGB+3us7Eujz9bWCqmYBvce34EkxvwadPT45DQATt8xBuLTcJjxCm9rs5GYz4k622C5d7HfKpvoEgb2k/ZOMFyvVZmkOJiIm4NuarOqtIkeiqPoGcu8fn3SdTjyj+VuUHbVk6nX9tETtTm10VXDNl19NVPOBf8ANf8AhS0Td1POCI9ApsqQDBi2myrOBmdBFkWLKKm6uS0DYKu5yIxskgeOsTKBXME/miRCDCUlao05aEk5KyCFApyVEldBoPrS0eHRVdU1TQaJTCkgYmCmaLpBOwwVQUAakoZKI4g80IhQGbUsB7o8qlKsSpYLOHqkuI2uVCq+TtE6yo0TqefWEzW38eW3r4KfIOwxIAt0/cqL7noE1F2pnz1QhX2OnRBYpVIPkfKAk2t+q0abzoq7qnre6FntHJXQ2KL4I5ZdPfVPTeMxtoL/AGVYOuPzQCYTYeoA4zuDCxoTrVdA3WZHifFaYOUOJAJgRzFtvdYr3d4aHQStGo2bZrTM2Jjos5QAxjp9iZ/Nf2U6bhA8h9LeqDiJknWAYBnXwCZrbCbRF/26q/AsWIcOo9Lwk4wNPwWQXVQ54gaxr0/491YrD2H8qUVg68+KHSEuvyPJLNraPzRSw1PU84E+Z/Za+EHpiATF/wA+6A1s6jU8ufKL76qcm/54Qi06paPmN40CnpQ6vD4kBw5zyGqDIE32R34nvER6b6Ks3Lmj2AAlXyHoiL+XLcoNUEkDqiOfMiwubbaqEXafZVFgn8hJK53Hsksgp4EOZ+v2T/6M3/JbifPC4d3L7RiN4Y0bFSdgKe7T5D+Fs5/FOKp/ITu5DEHDKR2d9PskeE0ubvzyW5nPT0CcnoPQJ3cjy55/BmHRz/YqB4Fyef8A6/yuk9PRPB6eid7L7PLmTwQ7Ov1BS/0Z/wDc3/8AX7Lpb/4po/xCveyXbm38Je093vA9Yj3QTw+qDJpuPmCuqB/xT52/2lXvU25JtF7Q7uOB1u0xbroh06YI1vMaWiPquzFRvIqFRlJ3zMnyH1Wp1v4rjqdCdwPEwjDhrif9yjrvUaF0FbhuF5FvUOP3VKrw7Ci/bv8ADun7Lc6mwM8PdM5qZts9nsJQaODeXT3RH+bJ06OV4YehtUfpyaqpoMzd15PiP2KktE6HBHkgh9MXmM37Tsr1ThVTWGmwAykT7xyCxspDhePVW6hv8wNuuvomUy+w7uDVif8AbdEwflNpme6fonq8IrmwZYDXK7vcv09d+SqVCRob3sPGyL/VvaR02k/ur+wLT4RW7tog/qbUG97hhBRquCraEDSxbnA92i9tEah8R1RAhu35qpYjjVUmRI5wTCzZkKlLhUnM8kA3MDMRPRW8JgWy5pDskd105XW0Nh1OkKFD4jqNnMSfT9lcZ8SzqD7fslmaKeMwuUAtdM2O0Wt5LMqOygCD+fRb1bj7TfLJHOFnVsbTcSTTude+Y9IUnL5gxgZOv548lPtYOnr+3JauFw7HyR2QB/S4nu87B956rQoYRg1ykf4tj/yJVy6kibcy5pnugnqBa+qs4WgHvAkCxImwsJ1Pgt3FUGOENhp0m/7pm0G5QIZngjNGs9dVnuxdxhNZ0CSuP4U2f9z2J+6dXniNfsSm7BWDUH9zfUJdswaub6heXyaCFKE2XopVMfSH6wgO4xRG5PkrMcjQpplR7Iqq/j7Nmk+yA7j5OjB6rU6eZpo9mnAPVY7+OP2DQgu41VO48gFrtZGm7B5KLqwbqQPErErY6obFxj0+iCxsm61Ol9mm4eIMH6vSfsq7+MsGgJ9vqs+pTiQqeW63Oliaa9TjVu631/hZ9biNR+pgchZDa1M1i3McYpNe47n1Kek08kai3S355q3h6RdaJsdSfYDRa2BAX022sospQT7X+6vnh5AmI9SoPwhG5us7FOqwiJIPgQiPBjVHPDSiHBd3x5paMmqU6LiKF4UnUIATYFa/Oyd7rBTdRMEpnU7IKo1Sa68dCpkQU0bq7DzdRdcKTFJoQUoupte4GQSPAo76d0Fzbq7FqlxF9wTPJTp44zfRUoUSpxiNA48cinVFJTUHQYzhbHgdlTc07lrm1ARGzX1Mw8Sh/wDp6qwBxD4cAR3NjzDXOIPQoDeJNkANWth+8Jgj1C3xXbA4pgn0nQ4EA6O2d4EW8lRK7CrXLRA03nfxG6pUcZTY6TQovJ2expb6Gw8leFTbnIRAxdHjmNxOVwp0qIa2Io02MaTMy6CCT4z0i6nxTghbTDgbRplMnrYH6qcarmG05MIlCjLkXCgB99kXBNGY9bKaBKmFkE9Putn4Y4H2zwDpr6Kti29wAeH8lWuBcSfSdIj5SAD5H7JxFjinBMjnGDGeByuT+y5J7DmiF6n2D3UXGr+sZmgDTX11XI4ngUVaRJs8tFxGx/ZRdOfp0pCTKJO25W1XwTafaNJ/VYnUN5wtThXASHUjMhxcBbYD+VdIya/DHAtBGoafUBdX8L/D81BOzXTr9Fs4jhTSQY0AHoruCf2ZJG4hXiMyvwQONtpC5fGYcNN+f0K62pn7RxBkG++qrt4WTmndXiMQ4UdmHxY26WkIdLDBzaQjUx6kfuuoOBPZhkWBnZUhQyNLXDaWm2oItopcRyfEeBmm5vdn5j72VLs7gQvQ6NIPa6bkMIAOxgKu7gtOqIGwOkC5WbiacWGNuIsqGKpiV0nFODluUNJvr6qnU4FUjXqN941U0OYqUboQpXhdJV4U+SA0kgX1m2qhR4S4zMA/Za2MBtI+oUMpC3Bw9znBoE3gGwnw5qu7hpBhzSDmIIM2jny3Wblo0znOQwybrZPCCdBAGsXn3RsLwYkGRFrErPODnm07qfYHkulp8BaNXE+gCtDDUmgjL4krF60Ry/8ATu/tPokulLKYtlHqks97+DmcDRdIEx5X911WGw7rTy8PNT4DwoAtc5u3Kdlr1qYBkEC2ll7pEtYmKwJewx9f5uuarYRzagbeTHTWDseq7ztYEErLq4YOrB4j0stcKnKLvw78PNIJfDZPOZE/5AwuorcMa6mWayI2WPhsUW2Dvb+VbbjSVOFOUcPxbgxpVXAAAagBqoUsMZmN50K9ExmHFS5iVj8R4ZFwfOxWGmK2hLJPp5ckTheHl7hYAU3nSdvqrDKZFv8Auk8oBj3hG4KyWvLgBJA2mN/zqs7VoUeNuFJtOZOS8h030uDZZeOxb3uZI+WA0XjQj7qD6JudDJyk+y2OEsayC653m3pASeQTgnAHvex9SY3kAddnH6Luf6YW3jQmJ+iwcJxMZ402W/TqytWaTYFSimFBHc+6jWcOaigVKTQoOeGhVsQ3v58zoAiNpvP1VbiOItBmJ2vIj+U2NIV2xJ057eyr4jEsNiLDmIWRWxgIIBOjbEkRCzq+KzAiblYuekalbGBh7rRfrb+E+G4sGugNEkGSJIEf8LnqlUkkHW1vz8srGGxAB7wB08ouLrneobbVTilF0g2IvbnykqvjsUwjuOI7osRzg2IWWMpcO7t5+Mp6lNpnvwNIME2CzerTaVPEAzOrvmOuk7nxQqnQf8aKL2saLOJPW/SEKnUdp/xC5XqZfZs7nnQaCIvyMjwuT6rLr4otqguO5kmLg311P8BHr4oRAuZDY3uP3ssvEuJLe78p1M7ESQD0Pspju3y3Jpo08XNVzdrev4ETH4rI3l5ifz91htxOV8vsbGRO/IaaX80fiRLmhxHdjNcGb+4j7rXDzE15bVN5IBk6JPIg3HmqPCmk02zYX5gm5vO6umnzjz+vVZs051SdQfs5sbXd+6S0IA2KSDUoaxtATYzTySSX1p7ZvpnONkqZ1SSXZzTYdPFXqAuEkljNcWm1oIuAVn8SpgNsAPAJJLzV3jOcNU+G0SSQDYO+tCgkktY+kpUvnHiuuw7j2ZM80kkzMTk2H5sqFdxsJMcvVJJYVQwzic0n9Tvuh41xyUr8voEklgZbtfIoDDc+ITJLhj7QQDvFDb8xTJLlkDVzdPSF/M/QJJLCoOtp/l9lCobnwKZJL6Se2NUaDUuJ7zPq5ArHvOG0G3kUkl2jrf8AZGm0Fwkcj55jdXabyXQSSLAA+JSSSp8LuDPdPi76p6gkH/tP0KZJc6whhT3R5/VJJJarL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9" descr="data:image/jpeg;base64,/9j/4AAQSkZJRgABAQAAAQABAAD/2wCEAAkGBxMSEhUTEhIVFhUXFRUVFRUWGRUVFxYXFxYWFxUVFxcYHSggGBolGxUXITEhJSkrLi4uFx8zODMtNygtLisBCgoKDg0OGhAQGy0lHyUtLy0tLS0vLS0tLS0tLS0tLS0tLS0tLS0tLS0tLS0tLS0tLS0tLS0tLS0tLS0tLS0tLf/AABEIAMIBAwMBIgACEQEDEQH/xAAbAAABBQEBAAAAAAAAAAAAAAADAAECBAUGB//EADwQAAEDAgQDBgUDAwMDBQAAAAEAAhEDIQQSMUEFUWETInGBkaEGMrHB8ELR4RRSYhUz8QdyshYjgpKi/8QAGQEBAQEBAQEAAAAAAAAAAAAAAAECAwQF/8QAJBEBAQACAQQCAwADAAAAAAAAAAECERIDEyExQVEEImEUMkL/2gAMAwEAAhEDEQA/AJVcQ46m6gKxT1iCZAhDhfYkmnztpirzUXmUoShXRtCEoU4TwqgcKQapQlCBjp1UIU4TwgHCWVEhKEQPKmyouVLKgHlSyqcJ4QCypsqLCUIAlqiWoxCiQqBQmhFhNCAeVNCIWpQgHCUKcJoQOyqRoVYGKe4ROiA1krQwdBrrTA3XPPUbx3WhwRtScxB8zaPBdFKzqdZrGw25iyfCV3PF/wA814c95Xb1Y+PCxUeguepOZqqOJrRKxMdraM6sksZ1c8j6J117THNULU0LT4rg8ryRofboqGVe3GyzbzWaocJ4U4ShaZQhKESE+VFCyp4RMqWVE2HlSyomVLKgHCWVEyp8qKFlSyouVLKiBZUsqLlSDUAsqYtRy1RIQBLVEtRyFEtVAC1NCMWpi1AGE0IuVNlQDypoRcqaEDMdATtqEJoShTS7XMPiI9Fs4DFywnlsuaTtqEaFcs+lMm8epp0FbiGo0WficaALSs41SoveSpOjIt6m2iziQjRJZeVJXtYpzrXrVSTck33QoU4TwukmnO1DKlCJlSyqgeVPlRMqfKgFlT5UZtMnRWGcOqESGOjeylyk9rJb6UcqWValLhFR1gx3jED3QsZw91M94fVSZ4262vG62oZUsqOafRNlWmQsqWVXMLhsxjbdHxdBjRDTJEX581m5Tel4+NszKllRsqdrbrSH/pC4AtvzVerTgwrgdBECEKrdZm1ulXKmLUbKmyraAFqbKjlqYtQV8qbKj5U2VAHKmyo2VMWoA5UxajFqbKgAWpi1Hypi1ADKkGIxamyqAjDAiR6JIUJLPFrk0cqcNXQjgHaEvpuaGG7TMiOhGycfDFT+5q59/D7a7Wf057KnyrTxnCKlO5EjoqfZrczl8xiyz2DkVvC8Oc+IsDuhhis4fNIAJ+ymVuvC4635bnD+DMaZIv8Al1ec8NKrcPLiIc64O24WicPI0vzXz87d/tXtxk14U6vFIGhQH1mv+b0+6u18JA0WDiKtMEAP12sOdvb2WsJL6TK2G4hSaW9wAibqkeHXFxB0i6v4MsLnAPbazhMgTeD1i60cM2myAT/Pmu3cuPiOXCZea55uFIEzE2Kqlq6DiOHBktB2tt6IHD+DmsTlMARJPWf2XXHqzXKueWF3qMXKrWAa3NfU2Hmu3w/w5QaBLMx5lVOJfDzJzU4af7Tp49Cud/Jwy8NzoZTy52rw8F3dBMESOisYvgIgFlrXB5rYwGBe0nQ+xUuJ1sjRYydJXLu5bkxrp28dbrizg3TGUypN4e8/pK06r3Tm23AtPVWaeObHJem9TPXiOEwx35rEq8Me0SQqhproa+McbAR47qoOGVH3AA9lcepdfumWE/5ZDgoFq0n4EjUgdEqOALpjb0W+eOmeNZhamyq9icIWGFXLFqWVmzSvlSyoxamyqgBamyo+VRLUAS1Ryo5aolqIDlTomVJFc3huI1WNNNtR2Q6tm3WBt5LufhH42fmNPEHM3KS18d+RENMayJ6ryx9Us+aM5IImecTr/kPRX/6nLdxiwO/PYea+X4r6D3BuOpVpyVGugAm+gOngov4ayrcEEXu0gi2v0K80w+PEHI7L2rocPmaQcu4Eib6LXwXFH0mtbdoDnQdDEkg3+XfTqp5x9Gpfbs6HDabgWteHRIMEEjmCBoUm8BgkjTkVx/CHBznF3eAEhhLmnfvZt7zaRddXwv4lfBD6bngfqbc5ZA71om/SU7mU+U4Y/S5geBua4HNbeyHjfiOjRmDmymCZDRP1Pp4SsX4x+PG02inhrve3vPMjIHSAAP7t50FtV5mMU4jKSTeQOuxKzlcsvNaxkniO3xfxZUrktccjSRGzYkWtcHXXXRc/xnDkU6eZkCm+oZZfuEU8jrm7oDuUnxvXwEu77Wh+Wc7CS0P5iRoSBrt4WV6viKVYFoc5mZpLabgLAglne3aBY75gVnelanxWGubTp0qjm5iAJJ7J1Goxpl+rYLhIcf8AOYyhA+Fa4a/+lrV26ZmOa5tRgLiIYCDuNh6XKlSwdfG9lSpNe1gwVOYymk+qwucxr3CDe4vodiCSquN4HiqTTSimWMsTTNN1UZhdrRmFQNOa7DrNtb6xyuN8M3Hft6BW4HUDRkqZwdYMCOnNb/CcH2VMNmTufdeVcA+L6+CJbUa6tShpkuPdkgAhxnukRyPPkvWOGcQp4im2rSdmY7Q6aGCCDoQQQrl1MspqmOEl2tKLmA6pOcoioubZdkOSBj8I2qwsItbTUeCsEqDXQkuvKWbYtP4da1rgTM6Ei45LGxfAqjJIGYDQjl4Ltg8KLmhdsevnK55dLGvPmViBC0cFgaxGZhkHqR5CVuv4TSJktC0qLQ0QBAXTPryzxGcelfmuVqfD73gnMQeRQHcGrMBAuDrGtl2khV8XiqdMS97W+JufAalc+/k12sXG/wBDVt/7ZEakxfwQeJcOfAIaSPC/mulp8coucG94Az3iIFumvspcP4zRrOLWEyCQJEZo1hWfkWXekvRmnBuonSD6KIpr0qrh2u1AVGtwukb5R4rtPy/uOd/H/rhqeDc4xChUwrhqPuuyqYcDRDdg2kzoU/yv4f47i3MUSxdsME06geYVDifDs1mgTzW8fypbrTN/Hsjl8qS1f9KfyHqkuvdw+3Lt5fTxDjOMDq7iHS0O7pEgQDsNtF2fw9g8DWquFfFta2GlozQHSA4i9802iBoV5q43RsK+HD88l8mWvoPRuKcXbh3kYR+VudxZ2YZ3LmDJFzBGh3KysTx6u4h9Wr2rg8Edoaji0AfL3u7k91hU6om4t02VXF172NtlrlYmnWYH4xqtqFzGta0HN2eUOa9xABJAyhoMAw2B0XUU/wDqE4OcWMbTc5gA7NrWtM/MHdo86QILSJXklOsRJm61KeLm1tAZi/gpyNN6txkFxq1Kb6jnEuBeYDjPzO/uuDYHZXAxtRlOo1wLqhdnZEFhB2AnuwbHouYqY4tAvN9P3V6nxRwAa6C0ACNDlboJH5ZW5DpeH4jISzO0WzAulua1mj8usinTqPe+pSDndm7MW3sKhOaRqO8YO3qqbsUDJYMuhtrrMn8srdLimIpvFYEh5LpcAIcCSCDaI6FSVXpHB8Hj8E5rWUB2VSGPbnADQQMry4XYZJGaD52TUPiU06tQ5f6hrgxjXOZT7UlpOQdqwllQ3cWyAXaSDY8nxb48r12UruZUptc1zqbsgdyMAWMWMcrESqmK4jTaym7M/tC3vA5YBgd4GxuZ5QWoO+4jx/AYmgWSGPdldLqT6THZBABPebqQJmLjkFL/AKW8Ta1tahdoFQOZJlsubBYDz7pMb3jQrzzh3HKU1M9Fhe9rWh5BDWwZJLW7ktbJHKY1VinxetRYKlNtOmHhzTGYOdEHQHNlPWxv4IPbcbxFlOM72tmwDiGz4SbqAxYMQRfQ8/BeG4njrzRax7GPa3QkOLgDtmmwBuLWkhdD8NfGQZUpQ4tEta7tHF7WsgghozANaDlvrcnobo29BxnFHNqNawl5kggQ0AxZvevMxyRMJx0OJa4OY5olwcIjndZmL+IqROd4pPBMZ2OzgASYLXRDiNyI11XNcaxhqkua4ASflMNdP6WwLmNpMypLB39PjrHCRmiAc0HKQTAIOhVGtxypVltEZQ0E1HutEaNAg3NtlyFLG1xQNAh0ElxbDxMgQQ5pDnAFs92RzTYXE1uzZ3gxjnnNL8jnNzd5gdcgHQkk3myWwdZRru7zqlapZrnZQ6mIaLkm1rEWjfaVdwWLewE1XAiCQS4CIEkERcgchzXC4/4jbTAZRyMiQRSe+oCNpL2wfvCwsRxepULWPe+xkd43kzckxCxc5Fd1xT4oe0sBqUw1xHfa+nTzA6D53OaBu63kqdbjeGf331Mzu6HPb373ktaXTlvG+i4zFYd1QEH5hcSdbg2fqBfqsrFUsotUJjvWJInTcaJznyencD4kw/eHbRcw4sqAbd05ZvvMdCpsxwcM9JwkGWGSCYuHBp8Lrzupjc9qjybQJAcZ0FztZURjX3bJygzEmPFXZt61gPiOpXqBoxuRly9xZSBYALACJJJka2hbNb4iw7GBra1au7LM5AM3zXvlAFvQbrw2tUA0lroG513IQ6OOrNJLajm2glrnCRykbW0Wke34L4vogxUa5lgSSMwEkgCW323EK4/j+Hy52udUm8sDYB2aTNj0XiuF+IWiO0pNJBEOFx1OU2nTdWq/HKTnZmsexxN3t2tYDXfmpuq9YwPG3Vnlophre933PIaCASA45O7MLD4r8RV2uih2b4+Zxa9rZ5NJd3gOcDwXF0PjirlbTqy6m2Wt2bcGCabYaXX+YzGoCJh/iqkbPzNHTvgT4XHonk8Ogb8Z1hZ1AF25bnAPKJanWAfinCm/auHQtdKSbNPLiVKk+HDxUVAoNout+clnvddWqr+6PD7KjmlT2h2uVmhV6qlMqTXRZVVytUlF7aA3lKpOKiXqDZpv3HI3WhhsZENddtwRvfkecrGZV7jfX3RBX3HNTnU01qmSTkPd18OnvH/xTYvFMFMQAHaH01Wa2pAMeSHiq8kCLx9VLdmlpuJs0DXLfqpvr+sfgVCk7T6+yes+/v8Awru+jTQ7Q6AmDPQKbKu2UTMzf8CpZjt0+qm494tEgGbj3V5mmoxsQXEgxIgkK6/HAuDc0HwbfpssNgzCXE6QIn09FWyNuDf7dVjcpp01bipYSG1b3AMxAvyOngq7uLnTum3mbaE6nZYHZAtsNTA/OSk2hpIvOn5+WTwabNbHGLZQbSNx76IX+qGB+3us7Eujz9bWCqmYBvce34EkxvwadPT45DQATt8xBuLTcJjxCm9rs5GYz4k622C5d7HfKpvoEgb2k/ZOMFyvVZmkOJiIm4NuarOqtIkeiqPoGcu8fn3SdTjyj+VuUHbVk6nX9tETtTm10VXDNl19NVPOBf8ANf8AhS0Td1POCI9ApsqQDBi2myrOBmdBFkWLKKm6uS0DYKu5yIxskgeOsTKBXME/miRCDCUlao05aEk5KyCFApyVEldBoPrS0eHRVdU1TQaJTCkgYmCmaLpBOwwVQUAakoZKI4g80IhQGbUsB7o8qlKsSpYLOHqkuI2uVCq+TtE6yo0TqefWEzW38eW3r4KfIOwxIAt0/cqL7noE1F2pnz1QhX2OnRBYpVIPkfKAk2t+q0abzoq7qnre6FntHJXQ2KL4I5ZdPfVPTeMxtoL/AGVYOuPzQCYTYeoA4zuDCxoTrVdA3WZHifFaYOUOJAJgRzFtvdYr3d4aHQStGo2bZrTM2Jjos5QAxjp9iZ/Nf2U6bhA8h9LeqDiJknWAYBnXwCZrbCbRF/26q/AsWIcOo9Lwk4wNPwWQXVQ54gaxr0/491YrD2H8qUVg68+KHSEuvyPJLNraPzRSw1PU84E+Z/Za+EHpiATF/wA+6A1s6jU8ufKL76qcm/54Qi06paPmN40CnpQ6vD4kBw5zyGqDIE32R34nvER6b6Ks3Lmj2AAlXyHoiL+XLcoNUEkDqiOfMiwubbaqEXafZVFgn8hJK53Hsksgp4EOZ+v2T/6M3/JbifPC4d3L7RiN4Y0bFSdgKe7T5D+Fs5/FOKp/ITu5DEHDKR2d9PskeE0ubvzyW5nPT0CcnoPQJ3cjy55/BmHRz/YqB4Fyef8A6/yuk9PRPB6eid7L7PLmTwQ7Ov1BS/0Z/wDc3/8AX7Lpb/4po/xCveyXbm38Je093vA9Yj3QTw+qDJpuPmCuqB/xT52/2lXvU25JtF7Q7uOB1u0xbroh06YI1vMaWiPquzFRvIqFRlJ3zMnyH1Wp1v4rjqdCdwPEwjDhrif9yjrvUaF0FbhuF5FvUOP3VKrw7Ci/bv8ADun7Lc6mwM8PdM5qZts9nsJQaODeXT3RH+bJ06OV4YehtUfpyaqpoMzd15PiP2KktE6HBHkgh9MXmM37Tsr1ThVTWGmwAykT7xyCxspDhePVW6hv8wNuuvomUy+w7uDVif8AbdEwflNpme6fonq8IrmwZYDXK7vcv09d+SqVCRob3sPGyL/VvaR02k/ur+wLT4RW7tog/qbUG97hhBRquCraEDSxbnA92i9tEah8R1RAhu35qpYjjVUmRI5wTCzZkKlLhUnM8kA3MDMRPRW8JgWy5pDskd105XW0Nh1OkKFD4jqNnMSfT9lcZ8SzqD7fslmaKeMwuUAtdM2O0Wt5LMqOygCD+fRb1bj7TfLJHOFnVsbTcSTTude+Y9IUnL5gxgZOv548lPtYOnr+3JauFw7HyR2QB/S4nu87B956rQoYRg1ykf4tj/yJVy6kibcy5pnugnqBa+qs4WgHvAkCxImwsJ1Pgt3FUGOENhp0m/7pm0G5QIZngjNGs9dVnuxdxhNZ0CSuP4U2f9z2J+6dXniNfsSm7BWDUH9zfUJdswaub6heXyaCFKE2XopVMfSH6wgO4xRG5PkrMcjQpplR7Iqq/j7Nmk+yA7j5OjB6rU6eZpo9mnAPVY7+OP2DQgu41VO48gFrtZGm7B5KLqwbqQPErErY6obFxj0+iCxsm61Ol9mm4eIMH6vSfsq7+MsGgJ9vqs+pTiQqeW63Oliaa9TjVu631/hZ9biNR+pgchZDa1M1i3McYpNe47n1Kek08kai3S355q3h6RdaJsdSfYDRa2BAX022sospQT7X+6vnh5AmI9SoPwhG5us7FOqwiJIPgQiPBjVHPDSiHBd3x5paMmqU6LiKF4UnUIATYFa/Oyd7rBTdRMEpnU7IKo1Sa68dCpkQU0bq7DzdRdcKTFJoQUoupte4GQSPAo76d0Fzbq7FqlxF9wTPJTp44zfRUoUSpxiNA48cinVFJTUHQYzhbHgdlTc07lrm1ARGzX1Mw8Sh/wDp6qwBxD4cAR3NjzDXOIPQoDeJNkANWth+8Jgj1C3xXbA4pgn0nQ4EA6O2d4EW8lRK7CrXLRA03nfxG6pUcZTY6TQovJ2expb6Gw8leFTbnIRAxdHjmNxOVwp0qIa2Io02MaTMy6CCT4z0i6nxTghbTDgbRplMnrYH6qcarmG05MIlCjLkXCgB99kXBNGY9bKaBKmFkE9Putn4Y4H2zwDpr6Kti29wAeH8lWuBcSfSdIj5SAD5H7JxFjinBMjnGDGeByuT+y5J7DmiF6n2D3UXGr+sZmgDTX11XI4ngUVaRJs8tFxGx/ZRdOfp0pCTKJO25W1XwTafaNJ/VYnUN5wtThXASHUjMhxcBbYD+VdIya/DHAtBGoafUBdX8L/D81BOzXTr9Fs4jhTSQY0AHoruCf2ZJG4hXiMyvwQONtpC5fGYcNN+f0K62pn7RxBkG++qrt4WTmndXiMQ4UdmHxY26WkIdLDBzaQjUx6kfuuoOBPZhkWBnZUhQyNLXDaWm2oItopcRyfEeBmm5vdn5j72VLs7gQvQ6NIPa6bkMIAOxgKu7gtOqIGwOkC5WbiacWGNuIsqGKpiV0nFODluUNJvr6qnU4FUjXqN941U0OYqUboQpXhdJV4U+SA0kgX1m2qhR4S4zMA/Za2MBtI+oUMpC3Bw9znBoE3gGwnw5qu7hpBhzSDmIIM2jny3Wblo0znOQwybrZPCCdBAGsXn3RsLwYkGRFrErPODnm07qfYHkulp8BaNXE+gCtDDUmgjL4krF60Ry/8ATu/tPokulLKYtlHqks97+DmcDRdIEx5X911WGw7rTy8PNT4DwoAtc5u3Kdlr1qYBkEC2ll7pEtYmKwJewx9f5uuarYRzagbeTHTWDseq7ztYEErLq4YOrB4j0stcKnKLvw78PNIJfDZPOZE/5AwuorcMa6mWayI2WPhsUW2Dvb+VbbjSVOFOUcPxbgxpVXAAAagBqoUsMZmN50K9ExmHFS5iVj8R4ZFwfOxWGmK2hLJPp5ckTheHl7hYAU3nSdvqrDKZFv8Auk8oBj3hG4KyWvLgBJA2mN/zqs7VoUeNuFJtOZOS8h030uDZZeOxb3uZI+WA0XjQj7qD6JudDJyk+y2OEsayC653m3pASeQTgnAHvex9SY3kAddnH6Luf6YW3jQmJ+iwcJxMZ402W/TqytWaTYFSimFBHc+6jWcOaigVKTQoOeGhVsQ3v58zoAiNpvP1VbiOItBmJ2vIj+U2NIV2xJ057eyr4jEsNiLDmIWRWxgIIBOjbEkRCzq+KzAiblYuekalbGBh7rRfrb+E+G4sGugNEkGSJIEf8LnqlUkkHW1vz8srGGxAB7wB08ouLrneobbVTilF0g2IvbnykqvjsUwjuOI7osRzg2IWWMpcO7t5+Mp6lNpnvwNIME2CzerTaVPEAzOrvmOuk7nxQqnQf8aKL2saLOJPW/SEKnUdp/xC5XqZfZs7nnQaCIvyMjwuT6rLr4otqguO5kmLg311P8BHr4oRAuZDY3uP3ssvEuJLe78p1M7ESQD0Pspju3y3Jpo08XNVzdrev4ETH4rI3l5ifz91htxOV8vsbGRO/IaaX80fiRLmhxHdjNcGb+4j7rXDzE15bVN5IBk6JPIg3HmqPCmk02zYX5gm5vO6umnzjz+vVZs051SdQfs5sbXd+6S0IA2KSDUoaxtATYzTySSX1p7ZvpnONkqZ1SSXZzTYdPFXqAuEkljNcWm1oIuAVn8SpgNsAPAJJLzV3jOcNU+G0SSQDYO+tCgkktY+kpUvnHiuuw7j2ZM80kkzMTk2H5sqFdxsJMcvVJJYVQwzic0n9Tvuh41xyUr8voEklgZbtfIoDDc+ITJLhj7QQDvFDb8xTJLlkDVzdPSF/M/QJJLCoOtp/l9lCobnwKZJL6Se2NUaDUuJ7zPq5ArHvOG0G3kUkl2jrf8AZGm0Fwkcj55jdXabyXQSSLAA+JSSSp8LuDPdPi76p6gkH/tP0KZJc6whhT3R5/VJJJarL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1" descr="data:image/jpeg;base64,/9j/4AAQSkZJRgABAQAAAQABAAD/2wCEAAkGBxMSEhUTEhIVFhUXFRUVFRUWGRUVFxYXFxYWFxUVFxcYHSggGBolGxUXITEhJSkrLi4uFx8zODMtNygtLisBCgoKDg0OGhAQGy0lHyUtLy0tLS0vLS0tLS0tLS0tLS0tLS0tLS0tLS0tLS0tLS0tLS0tLS0tLS0tLS0tLS0tLf/AABEIAMIBAwMBIgACEQEDEQH/xAAbAAABBQEBAAAAAAAAAAAAAAADAAECBAUGB//EADwQAAEDAgQDBgUDAwMDBQAAAAEAAhEDIQQSMUEFUWETInGBkaEGMrHB8ELR4RRSYhUz8QdyshYjgpKi/8QAGQEBAQEBAQEAAAAAAAAAAAAAAAECAwQF/8QAJBEBAQACAQQCAwADAAAAAAAAAAECERIDEyExQVEEImEUMkL/2gAMAwEAAhEDEQA/AJVcQ46m6gKxT1iCZAhDhfYkmnztpirzUXmUoShXRtCEoU4TwqgcKQapQlCBjp1UIU4TwgHCWVEhKEQPKmyouVLKgHlSyqcJ4QCypsqLCUIAlqiWoxCiQqBQmhFhNCAeVNCIWpQgHCUKcJoQOyqRoVYGKe4ROiA1krQwdBrrTA3XPPUbx3WhwRtScxB8zaPBdFKzqdZrGw25iyfCV3PF/wA814c95Xb1Y+PCxUeguepOZqqOJrRKxMdraM6sksZ1c8j6J117THNULU0LT4rg8ryRofboqGVe3GyzbzWaocJ4U4ShaZQhKESE+VFCyp4RMqWVE2HlSyomVLKgHCWVEyp8qKFlSyouVLKiBZUsqLlSDUAsqYtRy1RIQBLVEtRyFEtVAC1NCMWpi1AGE0IuVNlQDypoRcqaEDMdATtqEJoShTS7XMPiI9Fs4DFywnlsuaTtqEaFcs+lMm8epp0FbiGo0WficaALSs41SoveSpOjIt6m2iziQjRJZeVJXtYpzrXrVSTck33QoU4TwukmnO1DKlCJlSyqgeVPlRMqfKgFlT5UZtMnRWGcOqESGOjeylyk9rJb6UcqWValLhFR1gx3jED3QsZw91M94fVSZ4262vG62oZUsqOafRNlWmQsqWVXMLhsxjbdHxdBjRDTJEX581m5Tel4+NszKllRsqdrbrSH/pC4AtvzVerTgwrgdBECEKrdZm1ulXKmLUbKmyraAFqbKjlqYtQV8qbKj5U2VAHKmyo2VMWoA5UxajFqbKgAWpi1Hypi1ADKkGIxamyqAjDAiR6JIUJLPFrk0cqcNXQjgHaEvpuaGG7TMiOhGycfDFT+5q59/D7a7Wf057KnyrTxnCKlO5EjoqfZrczl8xiyz2DkVvC8Oc+IsDuhhis4fNIAJ+ymVuvC4635bnD+DMaZIv8Al1ec8NKrcPLiIc64O24WicPI0vzXz87d/tXtxk14U6vFIGhQH1mv+b0+6u18JA0WDiKtMEAP12sOdvb2WsJL6TK2G4hSaW9wAibqkeHXFxB0i6v4MsLnAPbazhMgTeD1i60cM2myAT/Pmu3cuPiOXCZea55uFIEzE2Kqlq6DiOHBktB2tt6IHD+DmsTlMARJPWf2XXHqzXKueWF3qMXKrWAa3NfU2Hmu3w/w5QaBLMx5lVOJfDzJzU4af7Tp49Cud/Jwy8NzoZTy52rw8F3dBMESOisYvgIgFlrXB5rYwGBe0nQ+xUuJ1sjRYydJXLu5bkxrp28dbrizg3TGUypN4e8/pK06r3Tm23AtPVWaeObHJem9TPXiOEwx35rEq8Me0SQqhproa+McbAR47qoOGVH3AA9lcepdfumWE/5ZDgoFq0n4EjUgdEqOALpjb0W+eOmeNZhamyq9icIWGFXLFqWVmzSvlSyoxamyqgBamyo+VRLUAS1Ryo5aolqIDlTomVJFc3huI1WNNNtR2Q6tm3WBt5LufhH42fmNPEHM3KS18d+RENMayJ6ryx9Us+aM5IImecTr/kPRX/6nLdxiwO/PYea+X4r6D3BuOpVpyVGugAm+gOngov4ayrcEEXu0gi2v0K80w+PEHI7L2rocPmaQcu4Eib6LXwXFH0mtbdoDnQdDEkg3+XfTqp5x9Gpfbs6HDabgWteHRIMEEjmCBoUm8BgkjTkVx/CHBznF3eAEhhLmnfvZt7zaRddXwv4lfBD6bngfqbc5ZA71om/SU7mU+U4Y/S5geBua4HNbeyHjfiOjRmDmymCZDRP1Pp4SsX4x+PG02inhrve3vPMjIHSAAP7t50FtV5mMU4jKSTeQOuxKzlcsvNaxkniO3xfxZUrktccjSRGzYkWtcHXXXRc/xnDkU6eZkCm+oZZfuEU8jrm7oDuUnxvXwEu77Wh+Wc7CS0P5iRoSBrt4WV6viKVYFoc5mZpLabgLAglne3aBY75gVnelanxWGubTp0qjm5iAJJ7J1Goxpl+rYLhIcf8AOYyhA+Fa4a/+lrV26ZmOa5tRgLiIYCDuNh6XKlSwdfG9lSpNe1gwVOYymk+qwucxr3CDe4vodiCSquN4HiqTTSimWMsTTNN1UZhdrRmFQNOa7DrNtb6xyuN8M3Hft6BW4HUDRkqZwdYMCOnNb/CcH2VMNmTufdeVcA+L6+CJbUa6tShpkuPdkgAhxnukRyPPkvWOGcQp4im2rSdmY7Q6aGCCDoQQQrl1MspqmOEl2tKLmA6pOcoioubZdkOSBj8I2qwsItbTUeCsEqDXQkuvKWbYtP4da1rgTM6Ei45LGxfAqjJIGYDQjl4Ltg8KLmhdsevnK55dLGvPmViBC0cFgaxGZhkHqR5CVuv4TSJktC0qLQ0QBAXTPryzxGcelfmuVqfD73gnMQeRQHcGrMBAuDrGtl2khV8XiqdMS97W+JufAalc+/k12sXG/wBDVt/7ZEakxfwQeJcOfAIaSPC/mulp8coucG94Az3iIFumvspcP4zRrOLWEyCQJEZo1hWfkWXekvRmnBuonSD6KIpr0qrh2u1AVGtwukb5R4rtPy/uOd/H/rhqeDc4xChUwrhqPuuyqYcDRDdg2kzoU/yv4f47i3MUSxdsME06geYVDifDs1mgTzW8fypbrTN/Hsjl8qS1f9KfyHqkuvdw+3Lt5fTxDjOMDq7iHS0O7pEgQDsNtF2fw9g8DWquFfFta2GlozQHSA4i9802iBoV5q43RsK+HD88l8mWvoPRuKcXbh3kYR+VudxZ2YZ3LmDJFzBGh3KysTx6u4h9Wr2rg8Edoaji0AfL3u7k91hU6om4t02VXF172NtlrlYmnWYH4xqtqFzGta0HN2eUOa9xABJAyhoMAw2B0XUU/wDqE4OcWMbTc5gA7NrWtM/MHdo86QILSJXklOsRJm61KeLm1tAZi/gpyNN6txkFxq1Kb6jnEuBeYDjPzO/uuDYHZXAxtRlOo1wLqhdnZEFhB2AnuwbHouYqY4tAvN9P3V6nxRwAa6C0ACNDlboJH5ZW5DpeH4jISzO0WzAulua1mj8usinTqPe+pSDndm7MW3sKhOaRqO8YO3qqbsUDJYMuhtrrMn8srdLimIpvFYEh5LpcAIcCSCDaI6FSVXpHB8Hj8E5rWUB2VSGPbnADQQMry4XYZJGaD52TUPiU06tQ5f6hrgxjXOZT7UlpOQdqwllQ3cWyAXaSDY8nxb48r12UruZUptc1zqbsgdyMAWMWMcrESqmK4jTaym7M/tC3vA5YBgd4GxuZ5QWoO+4jx/AYmgWSGPdldLqT6THZBABPebqQJmLjkFL/AKW8Ta1tahdoFQOZJlsubBYDz7pMb3jQrzzh3HKU1M9Fhe9rWh5BDWwZJLW7ktbJHKY1VinxetRYKlNtOmHhzTGYOdEHQHNlPWxv4IPbcbxFlOM72tmwDiGz4SbqAxYMQRfQ8/BeG4njrzRax7GPa3QkOLgDtmmwBuLWkhdD8NfGQZUpQ4tEta7tHF7WsgghozANaDlvrcnobo29BxnFHNqNawl5kggQ0AxZvevMxyRMJx0OJa4OY5olwcIjndZmL+IqROd4pPBMZ2OzgASYLXRDiNyI11XNcaxhqkua4ASflMNdP6WwLmNpMypLB39PjrHCRmiAc0HKQTAIOhVGtxypVltEZQ0E1HutEaNAg3NtlyFLG1xQNAh0ElxbDxMgQQ5pDnAFs92RzTYXE1uzZ3gxjnnNL8jnNzd5gdcgHQkk3myWwdZRru7zqlapZrnZQ6mIaLkm1rEWjfaVdwWLewE1XAiCQS4CIEkERcgchzXC4/4jbTAZRyMiQRSe+oCNpL2wfvCwsRxepULWPe+xkd43kzckxCxc5Fd1xT4oe0sBqUw1xHfa+nTzA6D53OaBu63kqdbjeGf331Mzu6HPb373ktaXTlvG+i4zFYd1QEH5hcSdbg2fqBfqsrFUsotUJjvWJInTcaJznyencD4kw/eHbRcw4sqAbd05ZvvMdCpsxwcM9JwkGWGSCYuHBp8Lrzupjc9qjybQJAcZ0FztZURjX3bJygzEmPFXZt61gPiOpXqBoxuRly9xZSBYALACJJJka2hbNb4iw7GBra1au7LM5AM3zXvlAFvQbrw2tUA0lroG513IQ6OOrNJLajm2glrnCRykbW0Wke34L4vogxUa5lgSSMwEkgCW323EK4/j+Hy52udUm8sDYB2aTNj0XiuF+IWiO0pNJBEOFx1OU2nTdWq/HKTnZmsexxN3t2tYDXfmpuq9YwPG3Vnlophre933PIaCASA45O7MLD4r8RV2uih2b4+Zxa9rZ5NJd3gOcDwXF0PjirlbTqy6m2Wt2bcGCabYaXX+YzGoCJh/iqkbPzNHTvgT4XHonk8Ogb8Z1hZ1AF25bnAPKJanWAfinCm/auHQtdKSbNPLiVKk+HDxUVAoNout+clnvddWqr+6PD7KjmlT2h2uVmhV6qlMqTXRZVVytUlF7aA3lKpOKiXqDZpv3HI3WhhsZENddtwRvfkecrGZV7jfX3RBX3HNTnU01qmSTkPd18OnvH/xTYvFMFMQAHaH01Wa2pAMeSHiq8kCLx9VLdmlpuJs0DXLfqpvr+sfgVCk7T6+yes+/v8Awru+jTQ7Q6AmDPQKbKu2UTMzf8CpZjt0+qm494tEgGbj3V5mmoxsQXEgxIgkK6/HAuDc0HwbfpssNgzCXE6QIn09FWyNuDf7dVjcpp01bipYSG1b3AMxAvyOngq7uLnTum3mbaE6nZYHZAtsNTA/OSk2hpIvOn5+WTwabNbHGLZQbSNx76IX+qGB+3us7Eujz9bWCqmYBvce34EkxvwadPT45DQATt8xBuLTcJjxCm9rs5GYz4k622C5d7HfKpvoEgb2k/ZOMFyvVZmkOJiIm4NuarOqtIkeiqPoGcu8fn3SdTjyj+VuUHbVk6nX9tETtTm10VXDNl19NVPOBf8ANf8AhS0Td1POCI9ApsqQDBi2myrOBmdBFkWLKKm6uS0DYKu5yIxskgeOsTKBXME/miRCDCUlao05aEk5KyCFApyVEldBoPrS0eHRVdU1TQaJTCkgYmCmaLpBOwwVQUAakoZKI4g80IhQGbUsB7o8qlKsSpYLOHqkuI2uVCq+TtE6yo0TqefWEzW38eW3r4KfIOwxIAt0/cqL7noE1F2pnz1QhX2OnRBYpVIPkfKAk2t+q0abzoq7qnre6FntHJXQ2KL4I5ZdPfVPTeMxtoL/AGVYOuPzQCYTYeoA4zuDCxoTrVdA3WZHifFaYOUOJAJgRzFtvdYr3d4aHQStGo2bZrTM2Jjos5QAxjp9iZ/Nf2U6bhA8h9LeqDiJknWAYBnXwCZrbCbRF/26q/AsWIcOo9Lwk4wNPwWQXVQ54gaxr0/491YrD2H8qUVg68+KHSEuvyPJLNraPzRSw1PU84E+Z/Za+EHpiATF/wA+6A1s6jU8ufKL76qcm/54Qi06paPmN40CnpQ6vD4kBw5zyGqDIE32R34nvER6b6Ks3Lmj2AAlXyHoiL+XLcoNUEkDqiOfMiwubbaqEXafZVFgn8hJK53Hsksgp4EOZ+v2T/6M3/JbifPC4d3L7RiN4Y0bFSdgKe7T5D+Fs5/FOKp/ITu5DEHDKR2d9PskeE0ubvzyW5nPT0CcnoPQJ3cjy55/BmHRz/YqB4Fyef8A6/yuk9PRPB6eid7L7PLmTwQ7Ov1BS/0Z/wDc3/8AX7Lpb/4po/xCveyXbm38Je093vA9Yj3QTw+qDJpuPmCuqB/xT52/2lXvU25JtF7Q7uOB1u0xbroh06YI1vMaWiPquzFRvIqFRlJ3zMnyH1Wp1v4rjqdCdwPEwjDhrif9yjrvUaF0FbhuF5FvUOP3VKrw7Ci/bv8ADun7Lc6mwM8PdM5qZts9nsJQaODeXT3RH+bJ06OV4YehtUfpyaqpoMzd15PiP2KktE6HBHkgh9MXmM37Tsr1ThVTWGmwAykT7xyCxspDhePVW6hv8wNuuvomUy+w7uDVif8AbdEwflNpme6fonq8IrmwZYDXK7vcv09d+SqVCRob3sPGyL/VvaR02k/ur+wLT4RW7tog/qbUG97hhBRquCraEDSxbnA92i9tEah8R1RAhu35qpYjjVUmRI5wTCzZkKlLhUnM8kA3MDMRPRW8JgWy5pDskd105XW0Nh1OkKFD4jqNnMSfT9lcZ8SzqD7fslmaKeMwuUAtdM2O0Wt5LMqOygCD+fRb1bj7TfLJHOFnVsbTcSTTude+Y9IUnL5gxgZOv548lPtYOnr+3JauFw7HyR2QB/S4nu87B956rQoYRg1ykf4tj/yJVy6kibcy5pnugnqBa+qs4WgHvAkCxImwsJ1Pgt3FUGOENhp0m/7pm0G5QIZngjNGs9dVnuxdxhNZ0CSuP4U2f9z2J+6dXniNfsSm7BWDUH9zfUJdswaub6heXyaCFKE2XopVMfSH6wgO4xRG5PkrMcjQpplR7Iqq/j7Nmk+yA7j5OjB6rU6eZpo9mnAPVY7+OP2DQgu41VO48gFrtZGm7B5KLqwbqQPErErY6obFxj0+iCxsm61Ol9mm4eIMH6vSfsq7+MsGgJ9vqs+pTiQqeW63Oliaa9TjVu631/hZ9biNR+pgchZDa1M1i3McYpNe47n1Kek08kai3S355q3h6RdaJsdSfYDRa2BAX022sospQT7X+6vnh5AmI9SoPwhG5us7FOqwiJIPgQiPBjVHPDSiHBd3x5paMmqU6LiKF4UnUIATYFa/Oyd7rBTdRMEpnU7IKo1Sa68dCpkQU0bq7DzdRdcKTFJoQUoupte4GQSPAo76d0Fzbq7FqlxF9wTPJTp44zfRUoUSpxiNA48cinVFJTUHQYzhbHgdlTc07lrm1ARGzX1Mw8Sh/wDp6qwBxD4cAR3NjzDXOIPQoDeJNkANWth+8Jgj1C3xXbA4pgn0nQ4EA6O2d4EW8lRK7CrXLRA03nfxG6pUcZTY6TQovJ2expb6Gw8leFTbnIRAxdHjmNxOVwp0qIa2Io02MaTMy6CCT4z0i6nxTghbTDgbRplMnrYH6qcarmG05MIlCjLkXCgB99kXBNGY9bKaBKmFkE9Putn4Y4H2zwDpr6Kti29wAeH8lWuBcSfSdIj5SAD5H7JxFjinBMjnGDGeByuT+y5J7DmiF6n2D3UXGr+sZmgDTX11XI4ngUVaRJs8tFxGx/ZRdOfp0pCTKJO25W1XwTafaNJ/VYnUN5wtThXASHUjMhxcBbYD+VdIya/DHAtBGoafUBdX8L/D81BOzXTr9Fs4jhTSQY0AHoruCf2ZJG4hXiMyvwQONtpC5fGYcNN+f0K62pn7RxBkG++qrt4WTmndXiMQ4UdmHxY26WkIdLDBzaQjUx6kfuuoOBPZhkWBnZUhQyNLXDaWm2oItopcRyfEeBmm5vdn5j72VLs7gQvQ6NIPa6bkMIAOxgKu7gtOqIGwOkC5WbiacWGNuIsqGKpiV0nFODluUNJvr6qnU4FUjXqN941U0OYqUboQpXhdJV4U+SA0kgX1m2qhR4S4zMA/Za2MBtI+oUMpC3Bw9znBoE3gGwnw5qu7hpBhzSDmIIM2jny3Wblo0znOQwybrZPCCdBAGsXn3RsLwYkGRFrErPODnm07qfYHkulp8BaNXE+gCtDDUmgjL4krF60Ry/8ATu/tPokulLKYtlHqks97+DmcDRdIEx5X911WGw7rTy8PNT4DwoAtc5u3Kdlr1qYBkEC2ll7pEtYmKwJewx9f5uuarYRzagbeTHTWDseq7ztYEErLq4YOrB4j0stcKnKLvw78PNIJfDZPOZE/5AwuorcMa6mWayI2WPhsUW2Dvb+VbbjSVOFOUcPxbgxpVXAAAagBqoUsMZmN50K9ExmHFS5iVj8R4ZFwfOxWGmK2hLJPp5ckTheHl7hYAU3nSdvqrDKZFv8Auk8oBj3hG4KyWvLgBJA2mN/zqs7VoUeNuFJtOZOS8h030uDZZeOxb3uZI+WA0XjQj7qD6JudDJyk+y2OEsayC653m3pASeQTgnAHvex9SY3kAddnH6Luf6YW3jQmJ+iwcJxMZ402W/TqytWaTYFSimFBHc+6jWcOaigVKTQoOeGhVsQ3v58zoAiNpvP1VbiOItBmJ2vIj+U2NIV2xJ057eyr4jEsNiLDmIWRWxgIIBOjbEkRCzq+KzAiblYuekalbGBh7rRfrb+E+G4sGugNEkGSJIEf8LnqlUkkHW1vz8srGGxAB7wB08ouLrneobbVTilF0g2IvbnykqvjsUwjuOI7osRzg2IWWMpcO7t5+Mp6lNpnvwNIME2CzerTaVPEAzOrvmOuk7nxQqnQf8aKL2saLOJPW/SEKnUdp/xC5XqZfZs7nnQaCIvyMjwuT6rLr4otqguO5kmLg311P8BHr4oRAuZDY3uP3ssvEuJLe78p1M7ESQD0Pspju3y3Jpo08XNVzdrev4ETH4rI3l5ifz91htxOV8vsbGRO/IaaX80fiRLmhxHdjNcGb+4j7rXDzE15bVN5IBk6JPIg3HmqPCmk02zYX5gm5vO6umnzjz+vVZs051SdQfs5sbXd+6S0IA2KSDUoaxtATYzTySSX1p7ZvpnONkqZ1SSXZzTYdPFXqAuEkljNcWm1oIuAVn8SpgNsAPAJJLzV3jOcNU+G0SSQDYO+tCgkktY+kpUvnHiuuw7j2ZM80kkzMTk2H5sqFdxsJMcvVJJYVQwzic0n9Tvuh41xyUr8voEklgZbtfIoDDc+ITJLhj7QQDvFDb8xTJLlkDVzdPSF/M/QJJLCoOtp/l9lCobnwKZJL6Se2NUaDUuJ7zPq5ArHvOG0G3kUkl2jrf8AZGm0Fwkcj55jdXabyXQSSLAA+JSSSp8LuDPdPi76p6gkH/tP0KZJc6whhT3R5/VJJJarL/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13" descr="https://encrypted-tbn1.gstatic.com/images?q=tbn:ANd9GcQxUT4BdRPXJShc9Be8Y4cFEpva-1xAYyffhM-sidnu4zsGnjn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45" y="4567322"/>
            <a:ext cx="2286000" cy="1712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hostel-kotor.me/files/image/north-montenegro-tour/north-montenegro-tour-0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592878"/>
            <a:ext cx="2362201" cy="16611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www.aero-travel.org/site/assets/files/1203/lovcen-1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4583504"/>
            <a:ext cx="2264228" cy="1705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833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95400"/>
            <a:ext cx="7772400" cy="3962400"/>
          </a:xfrm>
        </p:spPr>
        <p:txBody>
          <a:bodyPr>
            <a:normAutofit fontScale="92500" lnSpcReduction="10000"/>
          </a:bodyPr>
          <a:lstStyle/>
          <a:p>
            <a:pPr algn="just"/>
            <a:endParaRPr lang="sr-Latn-ME" dirty="0" smtClean="0">
              <a:solidFill>
                <a:schemeClr val="tx1"/>
              </a:solidFill>
            </a:endParaRPr>
          </a:p>
          <a:p>
            <a:pPr algn="just"/>
            <a:endParaRPr lang="sr-Latn-ME" dirty="0">
              <a:solidFill>
                <a:schemeClr val="tx1"/>
              </a:solidFill>
            </a:endParaRPr>
          </a:p>
          <a:p>
            <a:pPr algn="just"/>
            <a:endParaRPr lang="sr-Latn-ME" sz="2600" dirty="0">
              <a:solidFill>
                <a:schemeClr val="tx1"/>
              </a:solidFill>
            </a:endParaRPr>
          </a:p>
          <a:p>
            <a:pPr algn="just"/>
            <a:r>
              <a:rPr lang="sr-Latn-ME" sz="2600" dirty="0" smtClean="0">
                <a:solidFill>
                  <a:schemeClr val="tx1"/>
                </a:solidFill>
              </a:rPr>
              <a:t>Why Montenegro?</a:t>
            </a:r>
          </a:p>
          <a:p>
            <a:pPr algn="just"/>
            <a:endParaRPr lang="sr-Latn-ME" sz="2600" dirty="0"/>
          </a:p>
          <a:p>
            <a:pPr algn="just"/>
            <a:r>
              <a:rPr lang="en-US" sz="2400" dirty="0">
                <a:solidFill>
                  <a:schemeClr val="tx1"/>
                </a:solidFill>
              </a:rPr>
              <a:t>We wish to host this event in order to put Montenegro even more highly on a map of Internet experts and professionals worldwide, to present our capacities and opportunities as a thriving society in the field of both ICT and tourism, and offer our cooperation in organizing important events that reflect the interconnectedness and global reach of a modern world technologies and networks.</a:t>
            </a:r>
            <a:endParaRPr lang="sr-Latn-ME" sz="2400" dirty="0">
              <a:solidFill>
                <a:schemeClr val="tx1"/>
              </a:solidFill>
            </a:endParaRPr>
          </a:p>
          <a:p>
            <a:pPr algn="just"/>
            <a:endParaRPr lang="sr-Latn-ME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0" y="5105400"/>
            <a:ext cx="7848600" cy="1616075"/>
          </a:xfrm>
        </p:spPr>
        <p:txBody>
          <a:bodyPr/>
          <a:lstStyle/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r>
              <a:rPr lang="sr-Latn-ME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____________________________________________________________________________________________________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Montenegro map with flag vector art illust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457200"/>
            <a:ext cx="2066925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6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762000"/>
            <a:ext cx="7772400" cy="2743199"/>
          </a:xfrm>
        </p:spPr>
        <p:txBody>
          <a:bodyPr>
            <a:normAutofit/>
          </a:bodyPr>
          <a:lstStyle/>
          <a:p>
            <a:pPr algn="just"/>
            <a:r>
              <a:rPr lang="en-US" sz="1800" dirty="0" smtClean="0">
                <a:solidFill>
                  <a:schemeClr val="tx1"/>
                </a:solidFill>
              </a:rPr>
              <a:t>The Ministry for Information Society and Telecommunications of the Government of Montenegro is a state institution responsible for the development of all aspects of Information Society and Telecommunications in Montenegro and involved in all regional initiatives as well. </a:t>
            </a:r>
            <a:endParaRPr lang="sr-Latn-ME" sz="1800" dirty="0" smtClean="0">
              <a:solidFill>
                <a:schemeClr val="tx1"/>
              </a:solidFill>
            </a:endParaRPr>
          </a:p>
          <a:p>
            <a:pPr algn="just"/>
            <a:r>
              <a:rPr lang="en-US" sz="1800" dirty="0" smtClean="0">
                <a:solidFill>
                  <a:schemeClr val="tx1"/>
                </a:solidFill>
              </a:rPr>
              <a:t>As such, it represents the natural partner for organization of the South-East Europe (SEE) RIPE NCC Regional Meeting</a:t>
            </a:r>
            <a:r>
              <a:rPr lang="sr-Latn-ME" sz="1800" dirty="0" smtClean="0">
                <a:solidFill>
                  <a:schemeClr val="tx1"/>
                </a:solidFill>
              </a:rPr>
              <a:t>.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just"/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0" y="5105400"/>
            <a:ext cx="7848600" cy="1616075"/>
          </a:xfrm>
        </p:spPr>
        <p:txBody>
          <a:bodyPr/>
          <a:lstStyle/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r>
              <a:rPr lang="sr-Latn-ME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__________________________________________________________________________________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562600"/>
            <a:ext cx="1600200" cy="1122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://www.amcham.me/wp-content/uploads/2015/06/we-v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962400"/>
            <a:ext cx="4800600" cy="20526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445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33400" y="5410200"/>
            <a:ext cx="7848600" cy="1307868"/>
          </a:xfrm>
        </p:spPr>
        <p:txBody>
          <a:bodyPr/>
          <a:lstStyle/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r>
              <a:rPr lang="sr-Latn-ME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__________________________________________________________________________________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562600"/>
            <a:ext cx="1600200" cy="1122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ta.popovic\Desktop\Infofest-LOGO1-1024x1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457" y="283028"/>
            <a:ext cx="6934200" cy="945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ta.popovic\Desktop\IMG_237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67" y="4495800"/>
            <a:ext cx="2648292" cy="1766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ta.popovic\Desktop\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4" y="304799"/>
            <a:ext cx="2648068" cy="18483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ta.popovic\Desktop\IMG_18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4" y="2424370"/>
            <a:ext cx="2648068" cy="1763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50771" y="3048000"/>
            <a:ext cx="5105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INFOFEST represents the most significant event of this kind in the region, and as such was proclaimed an event of national importance by the Government of Montenegro.</a:t>
            </a:r>
            <a:endParaRPr lang="sr-Latn-ME" dirty="0" smtClean="0"/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The most important companies in the field, coming from the Balkan region and </a:t>
            </a:r>
            <a:r>
              <a:rPr lang="en-US" dirty="0" err="1" smtClean="0"/>
              <a:t>worlwide</a:t>
            </a:r>
            <a:r>
              <a:rPr lang="en-US" dirty="0" smtClean="0"/>
              <a:t>, will present their work at this year's INFOFEST.</a:t>
            </a:r>
            <a:endParaRPr lang="sr-Latn-ME" dirty="0" smtClean="0"/>
          </a:p>
          <a:p>
            <a:pPr algn="just"/>
            <a:endParaRPr lang="sr-Latn-ME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156800" y="1229800"/>
            <a:ext cx="56933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/>
              <a:t>XXIII FESTIVAL OF INFORMATION TEHNOLOGY ACHIEVEMENTS</a:t>
            </a:r>
            <a:br>
              <a:rPr lang="sr-Latn-ME" b="1" dirty="0" smtClean="0"/>
            </a:br>
            <a:r>
              <a:rPr lang="sr-Latn-ME" b="1" dirty="0" smtClean="0"/>
              <a:t>September 25th – October 1st, Milocer - Budva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6296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33400" y="5410200"/>
            <a:ext cx="7848600" cy="1307868"/>
          </a:xfrm>
        </p:spPr>
        <p:txBody>
          <a:bodyPr/>
          <a:lstStyle/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r>
              <a:rPr lang="sr-Latn-ME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__________________________________________________________________________________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562600"/>
            <a:ext cx="1600200" cy="1122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50771" y="3048000"/>
            <a:ext cx="5105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ME" dirty="0" smtClean="0"/>
              <a:t>IT</a:t>
            </a:r>
            <a:r>
              <a:rPr lang="en-US" dirty="0" smtClean="0"/>
              <a:t> host</a:t>
            </a:r>
            <a:r>
              <a:rPr lang="sr-Latn-ME" dirty="0" smtClean="0"/>
              <a:t>s</a:t>
            </a:r>
            <a:r>
              <a:rPr lang="en-US" dirty="0" smtClean="0"/>
              <a:t> </a:t>
            </a:r>
            <a:r>
              <a:rPr lang="en-US" dirty="0"/>
              <a:t>lectures and round table discussions about development trends in the field of information and communication technologies, as well as actual problems in this field in Montenegro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endParaRPr lang="en-US" dirty="0" smtClean="0"/>
          </a:p>
          <a:p>
            <a:pPr algn="just"/>
            <a:r>
              <a:rPr lang="sr-Latn-ME" dirty="0" smtClean="0"/>
              <a:t>Relevant ICT </a:t>
            </a:r>
            <a:r>
              <a:rPr lang="en-US" dirty="0" smtClean="0"/>
              <a:t>institutions </a:t>
            </a:r>
            <a:r>
              <a:rPr lang="en-US" dirty="0"/>
              <a:t>can organize presentations of their </a:t>
            </a:r>
            <a:r>
              <a:rPr lang="en-US" dirty="0" smtClean="0"/>
              <a:t>scientific</a:t>
            </a:r>
            <a:r>
              <a:rPr lang="sr-Latn-ME" dirty="0" smtClean="0"/>
              <a:t> </a:t>
            </a:r>
            <a:r>
              <a:rPr lang="en-US" dirty="0" smtClean="0"/>
              <a:t>research</a:t>
            </a:r>
            <a:r>
              <a:rPr lang="en-US" dirty="0"/>
              <a:t>, professional, developmental and production projects and achievements.</a:t>
            </a:r>
            <a:endParaRPr lang="sr-Latn-ME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156800" y="1229800"/>
            <a:ext cx="56933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ME" b="1" dirty="0" smtClean="0"/>
              <a:t>XXII</a:t>
            </a:r>
            <a:r>
              <a:rPr lang="en-US" b="1" dirty="0" smtClean="0"/>
              <a:t> </a:t>
            </a:r>
            <a:r>
              <a:rPr lang="en-US" b="1" dirty="0"/>
              <a:t>International </a:t>
            </a:r>
            <a:r>
              <a:rPr lang="en-US" b="1" dirty="0" smtClean="0"/>
              <a:t>Scientific </a:t>
            </a:r>
            <a:r>
              <a:rPr lang="en-US" b="1" dirty="0"/>
              <a:t>Conference </a:t>
            </a:r>
            <a:r>
              <a:rPr lang="en-US" b="1" dirty="0" smtClean="0"/>
              <a:t>Information </a:t>
            </a:r>
            <a:r>
              <a:rPr lang="en-US" b="1" dirty="0"/>
              <a:t>Technology </a:t>
            </a:r>
            <a:r>
              <a:rPr lang="en-US" b="1" dirty="0" smtClean="0"/>
              <a:t>2016 </a:t>
            </a:r>
            <a:r>
              <a:rPr lang="sr-Latn-ME" b="1" dirty="0" smtClean="0"/>
              <a:t/>
            </a:r>
            <a:br>
              <a:rPr lang="sr-Latn-ME" b="1" dirty="0" smtClean="0"/>
            </a:br>
            <a:r>
              <a:rPr lang="sr-Latn-ME" b="1" dirty="0" smtClean="0"/>
              <a:t>February, Žabljak 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892" y="153633"/>
            <a:ext cx="969508" cy="1141767"/>
          </a:xfrm>
          <a:prstGeom prst="rect">
            <a:avLst/>
          </a:prstGeom>
        </p:spPr>
      </p:pic>
      <p:pic>
        <p:nvPicPr>
          <p:cNvPr id="11" name="Picture 4" descr="logo-uc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771" y="304799"/>
            <a:ext cx="79057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Untitled-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558" y="381000"/>
            <a:ext cx="983642" cy="725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04800"/>
            <a:ext cx="2641600" cy="1981200"/>
          </a:xfrm>
          <a:prstGeom prst="rect">
            <a:avLst/>
          </a:prstGeom>
        </p:spPr>
      </p:pic>
      <p:pic>
        <p:nvPicPr>
          <p:cNvPr id="1026" name="Picture 2" descr="http://www.it.ac.me/upload_pics/1424818975-DSCN067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60" y="2419349"/>
            <a:ext cx="2633640" cy="19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it.ac.me/upload_pics/1424987833-dan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60" y="4452678"/>
            <a:ext cx="2633640" cy="197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08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9089" y="467433"/>
            <a:ext cx="8074167" cy="2425425"/>
          </a:xfrm>
        </p:spPr>
        <p:txBody>
          <a:bodyPr>
            <a:normAutofit fontScale="55000" lnSpcReduction="20000"/>
          </a:bodyPr>
          <a:lstStyle/>
          <a:p>
            <a:pPr algn="just"/>
            <a:endParaRPr lang="sr-Latn-ME" b="1" dirty="0" smtClean="0">
              <a:solidFill>
                <a:schemeClr val="tx1"/>
              </a:solidFill>
            </a:endParaRPr>
          </a:p>
          <a:p>
            <a:pPr algn="just"/>
            <a:endParaRPr lang="sr-Latn-ME" b="1" dirty="0">
              <a:solidFill>
                <a:schemeClr val="tx1"/>
              </a:solidFill>
            </a:endParaRPr>
          </a:p>
          <a:p>
            <a:pPr algn="just"/>
            <a:endParaRPr lang="sr-Latn-ME" b="1" dirty="0" smtClean="0">
              <a:solidFill>
                <a:schemeClr val="tx1"/>
              </a:solidFill>
            </a:endParaRPr>
          </a:p>
          <a:p>
            <a:pPr algn="just"/>
            <a:r>
              <a:rPr lang="sr-Latn-ME" sz="3800" b="1" dirty="0" smtClean="0">
                <a:solidFill>
                  <a:schemeClr val="tx1"/>
                </a:solidFill>
              </a:rPr>
              <a:t>BUDVA</a:t>
            </a:r>
          </a:p>
          <a:p>
            <a:pPr algn="just"/>
            <a:endParaRPr lang="sr-Latn-ME" b="1" dirty="0" smtClean="0">
              <a:solidFill>
                <a:schemeClr val="tx1"/>
              </a:solidFill>
            </a:endParaRPr>
          </a:p>
          <a:p>
            <a:pPr algn="just"/>
            <a:endParaRPr lang="sr-Latn-ME" b="1" dirty="0" smtClean="0">
              <a:solidFill>
                <a:schemeClr val="tx1"/>
              </a:solidFill>
            </a:endParaRPr>
          </a:p>
          <a:p>
            <a:pPr algn="just"/>
            <a:endParaRPr lang="sr-Latn-ME" b="1" dirty="0" smtClean="0">
              <a:solidFill>
                <a:schemeClr val="tx1"/>
              </a:solidFill>
            </a:endParaRPr>
          </a:p>
          <a:p>
            <a:pPr algn="just"/>
            <a:endParaRPr lang="sr-Latn-ME" sz="2600" dirty="0" smtClean="0">
              <a:solidFill>
                <a:schemeClr val="tx1"/>
              </a:solidFill>
            </a:endParaRPr>
          </a:p>
          <a:p>
            <a:pPr algn="just"/>
            <a:endParaRPr lang="sr-Latn-ME" sz="3300" b="1" dirty="0" smtClean="0">
              <a:solidFill>
                <a:schemeClr val="tx1"/>
              </a:solidFill>
            </a:endParaRPr>
          </a:p>
          <a:p>
            <a:pPr algn="just"/>
            <a:r>
              <a:rPr lang="en-US" sz="3300" dirty="0" smtClean="0">
                <a:solidFill>
                  <a:schemeClr val="tx1"/>
                </a:solidFill>
              </a:rPr>
              <a:t>We would like to suggest </a:t>
            </a:r>
            <a:r>
              <a:rPr lang="en-US" sz="3300" dirty="0" err="1" smtClean="0">
                <a:solidFill>
                  <a:schemeClr val="tx1"/>
                </a:solidFill>
              </a:rPr>
              <a:t>Budva</a:t>
            </a:r>
            <a:r>
              <a:rPr lang="en-US" sz="3300" dirty="0" smtClean="0">
                <a:solidFill>
                  <a:schemeClr val="tx1"/>
                </a:solidFill>
              </a:rPr>
              <a:t>, home of INFOFEST and the city on Montenegrin Adriatic coast, to host SEE 6 in June 2017.</a:t>
            </a:r>
            <a:endParaRPr lang="sr-Latn-ME" sz="3300" dirty="0" smtClean="0">
              <a:solidFill>
                <a:schemeClr val="tx1"/>
              </a:solidFill>
            </a:endParaRPr>
          </a:p>
          <a:p>
            <a:pPr algn="just"/>
            <a:endParaRPr lang="sr-Latn-ME" dirty="0" smtClean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0" y="6324600"/>
            <a:ext cx="7696200" cy="396875"/>
          </a:xfrm>
        </p:spPr>
        <p:txBody>
          <a:bodyPr/>
          <a:lstStyle/>
          <a:p>
            <a:pPr algn="l"/>
            <a:endParaRPr lang="sr-Latn-ME" dirty="0"/>
          </a:p>
          <a:p>
            <a:pPr algn="l"/>
            <a:r>
              <a:rPr lang="sr-Latn-ME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__________________________________________________________________________________________________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43400" y="2892858"/>
            <a:ext cx="441959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err="1"/>
              <a:t>Budva</a:t>
            </a:r>
            <a:r>
              <a:rPr lang="en-US" sz="1600" dirty="0"/>
              <a:t> is located</a:t>
            </a:r>
            <a:r>
              <a:rPr lang="en-US" sz="1600" dirty="0" smtClean="0"/>
              <a:t>:</a:t>
            </a:r>
            <a:endParaRPr lang="sr-Latn-ME" sz="1600" dirty="0" smtClean="0"/>
          </a:p>
          <a:p>
            <a:pPr algn="just"/>
            <a:endParaRPr lang="sr-Latn-ME" sz="16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smtClean="0"/>
              <a:t>24 </a:t>
            </a:r>
            <a:r>
              <a:rPr lang="en-US" sz="1600" dirty="0"/>
              <a:t>km from </a:t>
            </a:r>
            <a:r>
              <a:rPr lang="en-US" sz="1600" dirty="0" err="1"/>
              <a:t>Tivat</a:t>
            </a:r>
            <a:r>
              <a:rPr lang="en-US" sz="1600" dirty="0"/>
              <a:t> international airport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smtClean="0"/>
              <a:t>55 </a:t>
            </a:r>
            <a:r>
              <a:rPr lang="en-US" sz="1600" dirty="0"/>
              <a:t>km from Podgorica international airport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 smtClean="0"/>
              <a:t>90 </a:t>
            </a:r>
            <a:r>
              <a:rPr lang="en-US" sz="1600" dirty="0"/>
              <a:t>km from Dubrovnik international airport</a:t>
            </a:r>
          </a:p>
          <a:p>
            <a:pPr algn="just"/>
            <a:r>
              <a:rPr lang="en-US" sz="1600" dirty="0"/>
              <a:t> </a:t>
            </a:r>
          </a:p>
        </p:txBody>
      </p:sp>
      <p:pic>
        <p:nvPicPr>
          <p:cNvPr id="3079" name="Picture 7" descr="http://www.gdenamore.com/uploads/Accommodation/2013-03/156522_221402481299525_230815043_n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799348"/>
            <a:ext cx="3189516" cy="1787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97197" y="4953000"/>
            <a:ext cx="836580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 err="1"/>
              <a:t>Budva</a:t>
            </a:r>
            <a:r>
              <a:rPr lang="en-US" sz="1600" dirty="0"/>
              <a:t> is 2,500 years old, which makes it one of the oldest settlements on the Adriatic sea coast</a:t>
            </a:r>
            <a:r>
              <a:rPr lang="en-US" sz="1600" dirty="0" smtClean="0"/>
              <a:t>.</a:t>
            </a:r>
            <a:endParaRPr lang="sr-Latn-ME" sz="1600" dirty="0" smtClean="0"/>
          </a:p>
          <a:p>
            <a:pPr algn="just"/>
            <a:endParaRPr lang="sr-Latn-ME" sz="1600" dirty="0" smtClean="0"/>
          </a:p>
          <a:p>
            <a:pPr algn="just"/>
            <a:r>
              <a:rPr lang="en-US" sz="1600" dirty="0" smtClean="0"/>
              <a:t>Throughout </a:t>
            </a:r>
            <a:r>
              <a:rPr lang="en-US" sz="1600" dirty="0"/>
              <a:t>centuries, </a:t>
            </a:r>
            <a:r>
              <a:rPr lang="en-US" sz="1600" dirty="0" err="1"/>
              <a:t>Budva</a:t>
            </a:r>
            <a:r>
              <a:rPr lang="en-US" sz="1600" dirty="0"/>
              <a:t> has been the synonym for culture, free thinking and creativity, and cultural happenings in summer season have made this town one of main cultural centers in the country.</a:t>
            </a:r>
          </a:p>
        </p:txBody>
      </p:sp>
      <p:pic>
        <p:nvPicPr>
          <p:cNvPr id="12" name="Picture 5" descr="http://www.interlipaturs.com/public/Slike/Budvanska-rivijera-Leto-201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74171"/>
            <a:ext cx="4495800" cy="16353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835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0" y="6248400"/>
            <a:ext cx="7848600" cy="473075"/>
          </a:xfrm>
        </p:spPr>
        <p:txBody>
          <a:bodyPr/>
          <a:lstStyle/>
          <a:p>
            <a:pPr algn="l"/>
            <a:endParaRPr lang="sr-Latn-ME" dirty="0"/>
          </a:p>
          <a:p>
            <a:pPr algn="l"/>
            <a:r>
              <a:rPr lang="sr-Latn-ME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____________________________________________________________________________________________________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6" name="Picture 2" descr="http://bancortours.com/public/slike/splendid%2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459" y="533400"/>
            <a:ext cx="6196695" cy="27540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ta.popovic\Desktop\mice_hall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13" y="4038600"/>
            <a:ext cx="2944039" cy="1963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ta.popovic\Desktop\lobby_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169" y="4038600"/>
            <a:ext cx="2944039" cy="19636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www.montenegrostars.com/images/myfolder/photo_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020311"/>
            <a:ext cx="2667000" cy="2000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splendid-zlatn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09599"/>
            <a:ext cx="1942970" cy="1748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2485934"/>
            <a:ext cx="260180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i="1" dirty="0" smtClean="0">
                <a:solidFill>
                  <a:schemeClr val="tx1"/>
                </a:solidFill>
                <a:hlinkClick r:id="rId7"/>
              </a:rPr>
              <a:t>www.montenegrostars.com</a:t>
            </a:r>
            <a:r>
              <a:rPr lang="sr-Latn-ME" sz="1600" b="1" i="1" dirty="0" smtClean="0">
                <a:solidFill>
                  <a:schemeClr val="tx1"/>
                </a:solidFill>
              </a:rPr>
              <a:t> </a:t>
            </a:r>
            <a:endParaRPr lang="en-US" sz="16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49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85800" y="5105400"/>
            <a:ext cx="7848600" cy="1616075"/>
          </a:xfrm>
        </p:spPr>
        <p:txBody>
          <a:bodyPr/>
          <a:lstStyle/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endParaRPr lang="sr-Latn-ME" dirty="0" smtClean="0"/>
          </a:p>
          <a:p>
            <a:pPr algn="l"/>
            <a:endParaRPr lang="sr-Latn-ME" dirty="0"/>
          </a:p>
          <a:p>
            <a:pPr algn="l"/>
            <a:r>
              <a:rPr lang="sr-Latn-ME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__________________________________________________________________________________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562600"/>
            <a:ext cx="1600200" cy="1122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33400" y="457200"/>
            <a:ext cx="7961313" cy="5105400"/>
          </a:xfrm>
        </p:spPr>
        <p:txBody>
          <a:bodyPr>
            <a:normAutofit fontScale="77500" lnSpcReduction="20000"/>
          </a:bodyPr>
          <a:lstStyle/>
          <a:p>
            <a:endParaRPr lang="sr-Latn-ME" dirty="0" smtClean="0"/>
          </a:p>
          <a:p>
            <a:r>
              <a:rPr lang="en-US" dirty="0" smtClean="0">
                <a:solidFill>
                  <a:schemeClr val="tx1"/>
                </a:solidFill>
              </a:rPr>
              <a:t>Our </a:t>
            </a:r>
            <a:r>
              <a:rPr lang="en-US" dirty="0">
                <a:solidFill>
                  <a:schemeClr val="tx1"/>
                </a:solidFill>
              </a:rPr>
              <a:t>responsibilities will </a:t>
            </a:r>
            <a:r>
              <a:rPr lang="en-US" dirty="0" smtClean="0">
                <a:solidFill>
                  <a:schemeClr val="tx1"/>
                </a:solidFill>
              </a:rPr>
              <a:t>include:</a:t>
            </a:r>
            <a:endParaRPr lang="sr-Latn-ME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- assistance in finding a venue for the meeting, preferably in a hotel, for 250-300 participants    </a:t>
            </a:r>
          </a:p>
          <a:p>
            <a:r>
              <a:rPr lang="en-US" dirty="0">
                <a:solidFill>
                  <a:schemeClr val="tx1"/>
                </a:solidFill>
              </a:rPr>
              <a:t>- assistance in finding a suitable venue for an evening social event with dinner    </a:t>
            </a:r>
          </a:p>
          <a:p>
            <a:r>
              <a:rPr lang="en-US" dirty="0">
                <a:solidFill>
                  <a:schemeClr val="tx1"/>
                </a:solidFill>
              </a:rPr>
              <a:t>- provision of Internet connectivity (minimum 250 Mbps) to the meeting venue with a </a:t>
            </a:r>
          </a:p>
          <a:p>
            <a:r>
              <a:rPr lang="en-US" dirty="0">
                <a:solidFill>
                  <a:schemeClr val="tx1"/>
                </a:solidFill>
              </a:rPr>
              <a:t>- sufficient number of wireless access points </a:t>
            </a:r>
          </a:p>
          <a:p>
            <a:r>
              <a:rPr lang="en-US" dirty="0">
                <a:solidFill>
                  <a:schemeClr val="tx1"/>
                </a:solidFill>
              </a:rPr>
              <a:t>- assistance in finding suitable local sponsors for the event    </a:t>
            </a:r>
          </a:p>
          <a:p>
            <a:r>
              <a:rPr lang="en-US" dirty="0">
                <a:solidFill>
                  <a:schemeClr val="tx1"/>
                </a:solidFill>
              </a:rPr>
              <a:t>- invitation to local government officials    </a:t>
            </a:r>
          </a:p>
          <a:p>
            <a:r>
              <a:rPr lang="en-US" dirty="0">
                <a:solidFill>
                  <a:schemeClr val="tx1"/>
                </a:solidFill>
              </a:rPr>
              <a:t>- local support before and during the event    </a:t>
            </a:r>
          </a:p>
          <a:p>
            <a:r>
              <a:rPr lang="en-US" dirty="0">
                <a:solidFill>
                  <a:schemeClr val="tx1"/>
                </a:solidFill>
              </a:rPr>
              <a:t>- local PR for the event (via local press and appropriate mailing lists, in close cooperation with the SEE organizational team)   </a:t>
            </a:r>
          </a:p>
          <a:p>
            <a:r>
              <a:rPr lang="en-US" dirty="0">
                <a:solidFill>
                  <a:schemeClr val="tx1"/>
                </a:solidFill>
              </a:rPr>
              <a:t>- assistance in finding local representatives to present at and participate in the meeting    </a:t>
            </a:r>
          </a:p>
          <a:p>
            <a:r>
              <a:rPr lang="en-US" dirty="0">
                <a:solidFill>
                  <a:schemeClr val="tx1"/>
                </a:solidFill>
              </a:rPr>
              <a:t>- support in providing invitation letters for visas for participants when needed    </a:t>
            </a:r>
          </a:p>
          <a:p>
            <a:r>
              <a:rPr lang="en-US" dirty="0">
                <a:solidFill>
                  <a:schemeClr val="tx1"/>
                </a:solidFill>
              </a:rPr>
              <a:t>- assistance in finding a suitable webcast service for the event    </a:t>
            </a:r>
          </a:p>
          <a:p>
            <a:r>
              <a:rPr lang="en-US" dirty="0">
                <a:solidFill>
                  <a:schemeClr val="tx1"/>
                </a:solidFill>
              </a:rPr>
              <a:t>- assistance in finding a photographer for the event    </a:t>
            </a:r>
          </a:p>
          <a:p>
            <a:r>
              <a:rPr lang="en-US" dirty="0">
                <a:solidFill>
                  <a:schemeClr val="tx1"/>
                </a:solidFill>
              </a:rPr>
              <a:t>- assistance with printed material for the event  </a:t>
            </a:r>
          </a:p>
          <a:p>
            <a:r>
              <a:rPr lang="en-US" dirty="0">
                <a:solidFill>
                  <a:schemeClr val="tx1"/>
                </a:solidFill>
              </a:rPr>
              <a:t>- provision of three (3) staff members to assist with registration and other duties during the meeting.</a:t>
            </a:r>
          </a:p>
          <a:p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94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6117</TotalTime>
  <Words>577</Words>
  <Application>Microsoft Office PowerPoint</Application>
  <PresentationFormat>On-screen Show (4:3)</PresentationFormat>
  <Paragraphs>125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Tamara Popovic</dc:creator>
  <cp:lastModifiedBy>Ivica Ivanovic</cp:lastModifiedBy>
  <cp:revision>61</cp:revision>
  <dcterms:created xsi:type="dcterms:W3CDTF">2016-04-08T08:26:37Z</dcterms:created>
  <dcterms:modified xsi:type="dcterms:W3CDTF">2016-04-20T08:09:59Z</dcterms:modified>
</cp:coreProperties>
</file>