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02" r:id="rId1"/>
  </p:sldMasterIdLst>
  <p:notesMasterIdLst>
    <p:notesMasterId r:id="rId5"/>
  </p:notesMasterIdLst>
  <p:handoutMasterIdLst>
    <p:handoutMasterId r:id="rId6"/>
  </p:handoutMasterIdLst>
  <p:sldIdLst>
    <p:sldId id="311" r:id="rId2"/>
    <p:sldId id="313" r:id="rId3"/>
    <p:sldId id="312" r:id="rId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E50"/>
    <a:srgbClr val="EEF2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6"/>
    <p:restoredTop sz="64746" autoAdjust="0"/>
  </p:normalViewPr>
  <p:slideViewPr>
    <p:cSldViewPr snapToGrid="0" snapToObjects="1">
      <p:cViewPr varScale="1">
        <p:scale>
          <a:sx n="72" d="100"/>
          <a:sy n="72" d="100"/>
        </p:scale>
        <p:origin x="200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256"/>
    </p:cViewPr>
  </p:sorterViewPr>
  <p:notesViewPr>
    <p:cSldViewPr snapToGrid="0" snapToObjects="1">
      <p:cViewPr varScale="1">
        <p:scale>
          <a:sx n="160" d="100"/>
          <a:sy n="160" d="100"/>
        </p:scale>
        <p:origin x="47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6/12/17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12/06/2017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1AE0-3A37-2642-ACF9-BCA1A34C5A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51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1AE0-3A37-2642-ACF9-BCA1A34C5A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11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1AE0-3A37-2642-ACF9-BCA1A34C5A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14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hank you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11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@internetsociety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89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358438" y="6246813"/>
            <a:ext cx="1519237" cy="1238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sz="800" dirty="0">
                <a:solidFill>
                  <a:srgbClr val="EEF2EC"/>
                </a:solidFill>
              </a:rPr>
              <a:t>Internet Society © 1992–2016</a:t>
            </a:r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10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Quote/statemen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 smtClean="0"/>
              <a:t>Large quote or statement style</a:t>
            </a:r>
          </a:p>
          <a:p>
            <a:pPr lvl="1"/>
            <a:r>
              <a:rPr lang="en-US" dirty="0" smtClean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DBE5F007-28FD-B845-A833-24BC97E499D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8126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hank you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@internetsociety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8896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ue sub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612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urple sub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8C4A143-42F1-CD4D-A024-23DD4025078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5811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et involved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@internetsociety</a:t>
            </a:r>
            <a:endParaRPr lang="en-GB" dirty="0"/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Galerie Jean-Malbuisson 15, </a:t>
            </a:r>
            <a:br>
              <a:rPr lang="en-GB" dirty="0" smtClean="0"/>
            </a:br>
            <a:r>
              <a:rPr lang="en-GB" dirty="0" smtClean="0"/>
              <a:t>CH-1204 Geneva, </a:t>
            </a:r>
            <a:br>
              <a:rPr lang="en-GB" dirty="0" smtClean="0"/>
            </a:br>
            <a:r>
              <a:rPr lang="en-GB" dirty="0" smtClean="0"/>
              <a:t>Switzerland.</a:t>
            </a:r>
            <a:br>
              <a:rPr lang="en-GB" dirty="0" smtClean="0"/>
            </a:br>
            <a:r>
              <a:rPr lang="en-GB" dirty="0" smtClean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1775 Wiehle Avenue, </a:t>
            </a:r>
            <a:br>
              <a:rPr lang="de-DE" dirty="0" smtClean="0"/>
            </a:br>
            <a:r>
              <a:rPr lang="de-DE" dirty="0" smtClean="0"/>
              <a:t>Suite 201, Reston, VA </a:t>
            </a:r>
            <a:br>
              <a:rPr lang="de-DE" dirty="0" smtClean="0"/>
            </a:br>
            <a:r>
              <a:rPr lang="de-DE" dirty="0" smtClean="0"/>
              <a:t>20190-5108 USA. </a:t>
            </a:r>
            <a:br>
              <a:rPr lang="de-DE" dirty="0" smtClean="0"/>
            </a:br>
            <a:r>
              <a:rPr lang="de-DE" dirty="0" smtClean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Get involved.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6904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62B78-4118-4F90-ADB6-C738423865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79485" y="1548400"/>
            <a:ext cx="5482290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6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15C06CD-839C-FC4C-913F-8EDF978843E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</p:spPr>
        <p:txBody>
          <a:bodyPr/>
          <a:lstStyle/>
          <a:p>
            <a:pPr lvl="0"/>
            <a:r>
              <a:rPr lang="en-US" noProof="0" smtClean="0"/>
              <a:t>Drag picture to placeholder or click icon to add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2CDEF37-006E-254D-A210-0434C0C6BB1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1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47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04800" y="225426"/>
            <a:ext cx="11582400" cy="9175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2817965" y="6427114"/>
            <a:ext cx="6935636" cy="430887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D62B78-4118-4F90-ADB6-C738423865C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304800" y="1143000"/>
            <a:ext cx="11582400" cy="49188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D93A0-4395-2547-82B0-F01C9EBB4085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8136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6" r:id="rId12"/>
    <p:sldLayoutId id="2147483765" r:id="rId13"/>
    <p:sldLayoutId id="2147483766" r:id="rId14"/>
    <p:sldLayoutId id="2147483767" r:id="rId15"/>
    <p:sldLayoutId id="2147483724" r:id="rId16"/>
    <p:sldLayoutId id="2147483725" r:id="rId17"/>
    <p:sldLayoutId id="2147483730" r:id="rId18"/>
    <p:sldLayoutId id="2147483714" r:id="rId19"/>
    <p:sldLayoutId id="2147483715" r:id="rId20"/>
    <p:sldLayoutId id="2147483731" r:id="rId21"/>
    <p:sldLayoutId id="2147483716" r:id="rId22"/>
    <p:sldLayoutId id="2147483735" r:id="rId23"/>
    <p:sldLayoutId id="2147483751" r:id="rId24"/>
    <p:sldLayoutId id="2147483752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otalliance.org/system/files/files/initiative/documents/iot_trust_framework2.1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Internet-of-somewhat-dubious-Things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</a:pPr>
            <a:r>
              <a:rPr lang="en-US" sz="3800" dirty="0" smtClean="0"/>
              <a:t>What </a:t>
            </a:r>
            <a:r>
              <a:rPr lang="en-US" sz="3800" dirty="0" smtClean="0"/>
              <a:t>exactly is the Internet-of-Things (looking around my house) 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Cable modem, router, switch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3 Apple Macs, 2 PCs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iPhones (4), iPads (6), Android phone, iPod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Smart televisions (2), multimedia systems (2), gaming controller (1) 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Home security devices </a:t>
            </a:r>
            <a:r>
              <a:rPr lang="mr-IN" sz="3400" dirty="0" smtClean="0"/>
              <a:t>–</a:t>
            </a:r>
            <a:r>
              <a:rPr lang="en-US" sz="3400" dirty="0" smtClean="0"/>
              <a:t> webcams (2), burglar alarm, smoke and fire sensors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Home automation </a:t>
            </a:r>
            <a:r>
              <a:rPr lang="mr-IN" sz="3400" dirty="0" smtClean="0"/>
              <a:t>–</a:t>
            </a:r>
            <a:r>
              <a:rPr lang="en-US" sz="3400" dirty="0" smtClean="0"/>
              <a:t> lighting, temperature controls, entry systems, appliance monitoring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Numerous decommissioned devices</a:t>
            </a:r>
            <a:endParaRPr lang="en-US" sz="3400" dirty="0" smtClean="0"/>
          </a:p>
          <a:p>
            <a:pPr marL="342900" indent="-342900">
              <a:lnSpc>
                <a:spcPct val="120000"/>
              </a:lnSpc>
            </a:pPr>
            <a:endParaRPr lang="en-US" sz="380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62B78-4118-4F90-ADB6-C738423865C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4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myth of ‘low cost’ devices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20000"/>
              </a:lnSpc>
            </a:pPr>
            <a:r>
              <a:rPr lang="en-US" sz="3400" dirty="0" smtClean="0"/>
              <a:t>Often claimed that it’s not economical for vendors to maintain low-cost devices</a:t>
            </a:r>
          </a:p>
          <a:p>
            <a:pPr marL="342900" indent="-342900">
              <a:lnSpc>
                <a:spcPct val="120000"/>
              </a:lnSpc>
            </a:pPr>
            <a:r>
              <a:rPr lang="en-US" sz="3400" dirty="0" smtClean="0"/>
              <a:t>My PCs and router was cheaper than my smart televisions</a:t>
            </a:r>
            <a:r>
              <a:rPr lang="en-US" sz="3400" dirty="0"/>
              <a:t> </a:t>
            </a:r>
            <a:r>
              <a:rPr lang="en-US" sz="3400" dirty="0" smtClean="0"/>
              <a:t>and cameras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Windows (7 and above) has regular updates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My router has periodic firmware and operating system 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Smart televisions got a couple of updates and nothing after 1 year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3400" dirty="0" smtClean="0"/>
              <a:t>Cameras had regular updates for 2 years </a:t>
            </a:r>
            <a:r>
              <a:rPr lang="mr-IN" sz="3400" dirty="0" smtClean="0"/>
              <a:t>–</a:t>
            </a:r>
            <a:r>
              <a:rPr lang="en-US" sz="3400" dirty="0" smtClean="0"/>
              <a:t> then nothing since</a:t>
            </a:r>
          </a:p>
          <a:p>
            <a:pPr marL="342900" indent="-342900">
              <a:lnSpc>
                <a:spcPct val="120000"/>
              </a:lnSpc>
            </a:pPr>
            <a:r>
              <a:rPr lang="en-US" sz="3100" dirty="0" smtClean="0"/>
              <a:t>So presumably it’s possible to provide ongoing support with sufficient critical mass. How do we encourage/mandate that?</a:t>
            </a: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62B78-4118-4F90-ADB6-C738423865C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OTA </a:t>
            </a:r>
            <a:r>
              <a:rPr lang="en-US" dirty="0" err="1" smtClean="0"/>
              <a:t>IoT</a:t>
            </a:r>
            <a:r>
              <a:rPr lang="en-US" dirty="0" smtClean="0"/>
              <a:t> Security &amp; Privacy Trust Framework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</a:pPr>
            <a:r>
              <a:rPr lang="en-US" sz="3100" dirty="0" smtClean="0"/>
              <a:t>Online Trust Alliance </a:t>
            </a:r>
            <a:r>
              <a:rPr lang="mr-IN" sz="3100" dirty="0" smtClean="0"/>
              <a:t>–</a:t>
            </a:r>
            <a:r>
              <a:rPr lang="en-US" sz="3100" dirty="0" smtClean="0"/>
              <a:t> an Internet Society Initiative</a:t>
            </a:r>
            <a:endParaRPr lang="en-US" sz="3100" dirty="0"/>
          </a:p>
          <a:p>
            <a:pPr marL="342900" indent="-342900">
              <a:lnSpc>
                <a:spcPct val="120000"/>
              </a:lnSpc>
            </a:pPr>
            <a:r>
              <a:rPr lang="en-US" sz="3100" dirty="0" smtClean="0"/>
              <a:t>Has developed </a:t>
            </a:r>
            <a:r>
              <a:rPr lang="en-US" sz="3100" dirty="0" err="1" smtClean="0"/>
              <a:t>IoT</a:t>
            </a:r>
            <a:r>
              <a:rPr lang="en-US" sz="3100" dirty="0" smtClean="0"/>
              <a:t> Trust Framework with 37 principles to secure </a:t>
            </a:r>
            <a:r>
              <a:rPr lang="en-US" sz="3100" dirty="0" err="1" smtClean="0"/>
              <a:t>IoT</a:t>
            </a:r>
            <a:r>
              <a:rPr lang="en-US" sz="3100" dirty="0" smtClean="0"/>
              <a:t> devices and thei</a:t>
            </a:r>
            <a:r>
              <a:rPr lang="en-US" sz="3100" dirty="0" smtClean="0"/>
              <a:t>r data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2900" b="1" dirty="0" smtClean="0"/>
              <a:t>Security</a:t>
            </a:r>
            <a:r>
              <a:rPr lang="en-US" sz="2900" dirty="0" smtClean="0"/>
              <a:t> </a:t>
            </a:r>
            <a:r>
              <a:rPr lang="mr-IN" sz="2900" dirty="0" smtClean="0"/>
              <a:t>–</a:t>
            </a:r>
            <a:r>
              <a:rPr lang="en-US" sz="2900" dirty="0" smtClean="0"/>
              <a:t> ensure devices use cryptographic protocols by default, only open physical and virtual ports and services that are required, regular monitoring of security settings, verifiable patches, 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2900" b="1" dirty="0" smtClean="0"/>
              <a:t>User Access &amp; Credentials </a:t>
            </a:r>
            <a:r>
              <a:rPr lang="mr-IN" sz="2900" dirty="0" smtClean="0"/>
              <a:t>–</a:t>
            </a:r>
            <a:r>
              <a:rPr lang="en-US" sz="2900" dirty="0" smtClean="0"/>
              <a:t> strong authentication, storing of credentials, and anti-brute forcing measures</a:t>
            </a:r>
          </a:p>
          <a:p>
            <a:pPr marL="800100" lvl="1" indent="-342900">
              <a:lnSpc>
                <a:spcPct val="120000"/>
              </a:lnSpc>
            </a:pPr>
            <a:r>
              <a:rPr lang="en-US" sz="2900" b="1" dirty="0" smtClean="0"/>
              <a:t>Privacy, Disclosure &amp; Transparency</a:t>
            </a:r>
            <a:r>
              <a:rPr lang="en-US" sz="2900" dirty="0" smtClean="0"/>
              <a:t> </a:t>
            </a:r>
            <a:r>
              <a:rPr lang="mr-IN" sz="2900" dirty="0" smtClean="0"/>
              <a:t>–</a:t>
            </a:r>
            <a:r>
              <a:rPr lang="en-US" sz="2900" dirty="0" smtClean="0"/>
              <a:t> what data is being transferred, onl</a:t>
            </a:r>
            <a:r>
              <a:rPr lang="en-US" sz="2900" dirty="0" smtClean="0"/>
              <a:t>y collecting data with affirmative user support, disclose end-of-life security and patch support</a:t>
            </a:r>
            <a:endParaRPr lang="en-US" sz="2900" dirty="0" smtClean="0"/>
          </a:p>
          <a:p>
            <a:pPr marL="800100" lvl="1" indent="-342900">
              <a:lnSpc>
                <a:spcPct val="120000"/>
              </a:lnSpc>
            </a:pPr>
            <a:r>
              <a:rPr lang="en-US" sz="2900" b="1" dirty="0" smtClean="0"/>
              <a:t>Notifications</a:t>
            </a:r>
            <a:r>
              <a:rPr lang="en-US" sz="2900" dirty="0" smtClean="0"/>
              <a:t> </a:t>
            </a:r>
            <a:r>
              <a:rPr lang="mr-IN" sz="2900" dirty="0" smtClean="0"/>
              <a:t>–</a:t>
            </a:r>
            <a:r>
              <a:rPr lang="en-US" sz="2900" dirty="0" smtClean="0"/>
              <a:t> sending authenticated messages to users</a:t>
            </a:r>
          </a:p>
          <a:p>
            <a:pPr marL="342900" indent="-342900">
              <a:lnSpc>
                <a:spcPct val="120000"/>
              </a:lnSpc>
            </a:pPr>
            <a:r>
              <a:rPr lang="en-US" sz="2900" dirty="0">
                <a:hlinkClick r:id="rId3"/>
              </a:rPr>
              <a:t>https://</a:t>
            </a:r>
            <a:r>
              <a:rPr lang="en-US" sz="2900" dirty="0" smtClean="0">
                <a:hlinkClick r:id="rId3"/>
              </a:rPr>
              <a:t>otalliance.org/system/files/files/initiative/documents/iot_trust_framework2.1.pdf</a:t>
            </a:r>
          </a:p>
          <a:p>
            <a:pPr marL="342900" indent="-342900">
              <a:lnSpc>
                <a:spcPct val="120000"/>
              </a:lnSpc>
            </a:pPr>
            <a:endParaRPr lang="en-US" sz="3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62B78-4118-4F90-ADB6-C738423865C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101572</TotalTime>
  <Words>292</Words>
  <Application>Microsoft Macintosh PowerPoint</Application>
  <PresentationFormat>Widescreen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Calibri</vt:lpstr>
      <vt:lpstr>Calibri Light</vt:lpstr>
      <vt:lpstr>Hind Light</vt:lpstr>
      <vt:lpstr>Hind Medium</vt:lpstr>
      <vt:lpstr>Mangal</vt:lpstr>
      <vt:lpstr>ＭＳ Ｐゴシック</vt:lpstr>
      <vt:lpstr>Arial</vt:lpstr>
      <vt:lpstr>Office Theme</vt:lpstr>
      <vt:lpstr>Internet-of-somewhat-dubious-Things</vt:lpstr>
      <vt:lpstr>The myth of ‘low cost’ devices</vt:lpstr>
      <vt:lpstr>OTA IoT Security &amp; Privacy Trust Framework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Beth Gombala</dc:creator>
  <cp:lastModifiedBy>Kevin Meynell</cp:lastModifiedBy>
  <cp:revision>98</cp:revision>
  <cp:lastPrinted>2016-06-14T17:50:38Z</cp:lastPrinted>
  <dcterms:created xsi:type="dcterms:W3CDTF">2016-10-05T13:26:54Z</dcterms:created>
  <dcterms:modified xsi:type="dcterms:W3CDTF">2017-06-12T09:35:56Z</dcterms:modified>
</cp:coreProperties>
</file>