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6" r:id="rId1"/>
  </p:sldMasterIdLst>
  <p:notesMasterIdLst>
    <p:notesMasterId r:id="rId15"/>
  </p:notesMasterIdLst>
  <p:sldIdLst>
    <p:sldId id="256" r:id="rId2"/>
    <p:sldId id="257" r:id="rId3"/>
    <p:sldId id="263" r:id="rId4"/>
    <p:sldId id="264" r:id="rId5"/>
    <p:sldId id="260" r:id="rId6"/>
    <p:sldId id="262" r:id="rId7"/>
    <p:sldId id="259" r:id="rId8"/>
    <p:sldId id="265" r:id="rId9"/>
    <p:sldId id="268" r:id="rId10"/>
    <p:sldId id="269" r:id="rId11"/>
    <p:sldId id="266" r:id="rId12"/>
    <p:sldId id="270" r:id="rId13"/>
    <p:sldId id="267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1" d="100"/>
          <a:sy n="111" d="100"/>
        </p:scale>
        <p:origin x="-156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A0E207-DA6C-2E4D-B7E7-94CCBE363D80}" type="datetimeFigureOut">
              <a:rPr lang="en-US" smtClean="0"/>
              <a:t>6/12/17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9ED539-C26B-1D4D-9489-F9B0C20A82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376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9ED539-C26B-1D4D-9489-F9B0C20A82D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02854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1" y="-5758"/>
            <a:ext cx="4254675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5308472" y="-21511"/>
            <a:ext cx="2921128" cy="204270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09154" y="543108"/>
            <a:ext cx="2133600" cy="750981"/>
          </a:xfrm>
          <a:ln w="25400">
            <a:solidFill>
              <a:schemeClr val="bg1"/>
            </a:solidFill>
          </a:ln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 dirty="0" smtClean="0"/>
              <a:t>7 June 2017</a:t>
            </a:r>
          </a:p>
          <a:p>
            <a:r>
              <a:rPr lang="en-US" dirty="0" smtClean="0"/>
              <a:t>14:00 </a:t>
            </a:r>
            <a:r>
              <a:rPr lang="mr-IN" dirty="0" smtClean="0"/>
              <a:t>–</a:t>
            </a:r>
            <a:r>
              <a:rPr lang="en-US" dirty="0" smtClean="0"/>
              <a:t> 15:30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649096" y="6034722"/>
            <a:ext cx="3502152" cy="365125"/>
          </a:xfrm>
        </p:spPr>
        <p:txBody>
          <a:bodyPr/>
          <a:lstStyle/>
          <a:p>
            <a:r>
              <a:rPr lang="en-US" dirty="0" smtClean="0"/>
              <a:t>http://</a:t>
            </a:r>
            <a:r>
              <a:rPr lang="en-US" dirty="0" err="1" smtClean="0"/>
              <a:t>eurodigwiki.org</a:t>
            </a:r>
            <a:r>
              <a:rPr lang="en-US" dirty="0" smtClean="0"/>
              <a:t>/wiki/WS_11_2017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6/12/17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04950" y="6486937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http://</a:t>
            </a:r>
            <a:r>
              <a:rPr lang="en-US" dirty="0" err="1" smtClean="0"/>
              <a:t>eurodigwiki.org</a:t>
            </a:r>
            <a:r>
              <a:rPr lang="en-US" dirty="0" smtClean="0"/>
              <a:t>/wiki/WS_11_2017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45" r:id="rId9"/>
    <p:sldLayoutId id="2147483746" r:id="rId10"/>
    <p:sldLayoutId id="214748374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481665" y="2952015"/>
            <a:ext cx="4453539" cy="2357035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Sustainability is good for the Internet (and business too!)</a:t>
            </a:r>
            <a:endParaRPr lang="en-US" sz="4400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5649686" y="548988"/>
            <a:ext cx="2133600" cy="750981"/>
          </a:xfrm>
          <a:ln w="25400">
            <a:noFill/>
          </a:ln>
        </p:spPr>
        <p:txBody>
          <a:bodyPr anchor="b"/>
          <a:lstStyle>
            <a:lvl1pPr algn="ctr">
              <a:defRPr sz="2400"/>
            </a:lvl1pPr>
          </a:lstStyle>
          <a:p>
            <a:r>
              <a:rPr lang="en-US" dirty="0" smtClean="0"/>
              <a:t>12 June 2017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2056" y="3529488"/>
            <a:ext cx="395234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500" dirty="0" smtClean="0"/>
              <a:t>Michael J. Oghia</a:t>
            </a:r>
          </a:p>
          <a:p>
            <a:pPr algn="ctr"/>
            <a:r>
              <a:rPr lang="en-US" sz="2500" dirty="0" smtClean="0"/>
              <a:t>Independent </a:t>
            </a:r>
            <a:r>
              <a:rPr lang="en-US" sz="2500" dirty="0" smtClean="0"/>
              <a:t>consultant</a:t>
            </a:r>
            <a:endParaRPr lang="en-US" sz="2500" dirty="0" smtClean="0"/>
          </a:p>
        </p:txBody>
      </p:sp>
    </p:spTree>
    <p:extLst>
      <p:ext uri="{BB962C8B-B14F-4D97-AF65-F5344CB8AC3E}">
        <p14:creationId xmlns:p14="http://schemas.microsoft.com/office/powerpoint/2010/main" val="2586217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 descr="2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35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13994" y="6355048"/>
            <a:ext cx="29119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Source: Mike Hazas, PhD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590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41616"/>
            <a:ext cx="7024744" cy="1143000"/>
          </a:xfrm>
        </p:spPr>
        <p:txBody>
          <a:bodyPr/>
          <a:lstStyle/>
          <a:p>
            <a:pPr algn="ctr"/>
            <a:r>
              <a:rPr lang="en-US" dirty="0" smtClean="0"/>
              <a:t>ARMIX as 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163465"/>
            <a:ext cx="7628578" cy="3508977"/>
          </a:xfrm>
        </p:spPr>
        <p:txBody>
          <a:bodyPr>
            <a:noAutofit/>
          </a:bodyPr>
          <a:lstStyle/>
          <a:p>
            <a:r>
              <a:rPr lang="en-US" sz="2800" dirty="0" smtClean="0"/>
              <a:t> Armenian Internet exchange </a:t>
            </a:r>
          </a:p>
          <a:p>
            <a:pPr marL="68580" indent="0">
              <a:buNone/>
            </a:pPr>
            <a:endParaRPr lang="en-US" sz="1200" dirty="0" smtClean="0"/>
          </a:p>
          <a:p>
            <a:pPr marL="68580" indent="0">
              <a:buNone/>
            </a:pPr>
            <a:endParaRPr lang="en-US" sz="1200" dirty="0" smtClean="0"/>
          </a:p>
          <a:p>
            <a:r>
              <a:rPr lang="en-US" sz="2800" dirty="0" smtClean="0"/>
              <a:t> Integrate </a:t>
            </a:r>
            <a:r>
              <a:rPr lang="en-US" sz="2800" dirty="0"/>
              <a:t>renewable </a:t>
            </a:r>
            <a:r>
              <a:rPr lang="en-US" sz="2800" dirty="0" smtClean="0"/>
              <a:t>energy, promote </a:t>
            </a:r>
            <a:r>
              <a:rPr lang="en-US" sz="2800" dirty="0"/>
              <a:t>green energy </a:t>
            </a:r>
            <a:r>
              <a:rPr lang="en-US" sz="2800" dirty="0" smtClean="0"/>
              <a:t>solutions, and reduce </a:t>
            </a:r>
            <a:r>
              <a:rPr lang="en-US" sz="2800" dirty="0"/>
              <a:t>their electricity </a:t>
            </a:r>
            <a:r>
              <a:rPr lang="en-US" sz="2800" dirty="0" smtClean="0"/>
              <a:t>costs &amp; consumption</a:t>
            </a:r>
          </a:p>
          <a:p>
            <a:pPr marL="68580" indent="0">
              <a:buNone/>
            </a:pPr>
            <a:endParaRPr lang="en-US" sz="1200" dirty="0" smtClean="0"/>
          </a:p>
          <a:p>
            <a:pPr marL="68580" indent="0">
              <a:buNone/>
            </a:pPr>
            <a:endParaRPr lang="en-US" sz="1200" dirty="0"/>
          </a:p>
          <a:p>
            <a:r>
              <a:rPr lang="en-US" sz="2800" dirty="0" smtClean="0"/>
              <a:t> ISOC donated 18 solar panels (</a:t>
            </a:r>
            <a:r>
              <a:rPr lang="en-US" sz="2800" dirty="0"/>
              <a:t>≈</a:t>
            </a:r>
            <a:r>
              <a:rPr lang="en-US" sz="2800" dirty="0" smtClean="0"/>
              <a:t> 4 kW)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0017" y="6522994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52993" y="5972681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internetsociety.org</a:t>
            </a:r>
            <a:r>
              <a:rPr lang="en-US" dirty="0"/>
              <a:t>/blog/development/2017/06/</a:t>
            </a:r>
            <a:r>
              <a:rPr lang="en-US" dirty="0" err="1"/>
              <a:t>armix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918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41616"/>
            <a:ext cx="7024744" cy="1143000"/>
          </a:xfrm>
        </p:spPr>
        <p:txBody>
          <a:bodyPr/>
          <a:lstStyle/>
          <a:p>
            <a:pPr algn="ctr"/>
            <a:r>
              <a:rPr lang="en-US" dirty="0" smtClean="0"/>
              <a:t>ARMIX as an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255000"/>
            <a:ext cx="7628578" cy="3508977"/>
          </a:xfrm>
        </p:spPr>
        <p:txBody>
          <a:bodyPr>
            <a:noAutofit/>
          </a:bodyPr>
          <a:lstStyle/>
          <a:p>
            <a:r>
              <a:rPr lang="en-US" sz="2800" dirty="0"/>
              <a:t> </a:t>
            </a:r>
            <a:r>
              <a:rPr lang="en-US" sz="2800" b="1" dirty="0" smtClean="0"/>
              <a:t>Their </a:t>
            </a:r>
            <a:r>
              <a:rPr lang="en-US" sz="2800" b="1" dirty="0"/>
              <a:t>electricity costs have dropped </a:t>
            </a:r>
            <a:r>
              <a:rPr lang="en-US" sz="2800" b="1" dirty="0" smtClean="0"/>
              <a:t>by more </a:t>
            </a:r>
            <a:r>
              <a:rPr lang="en-US" sz="2800" b="1" dirty="0"/>
              <a:t>than 30</a:t>
            </a:r>
            <a:r>
              <a:rPr lang="en-US" sz="2800" b="1" dirty="0" smtClean="0"/>
              <a:t>%, &amp; less reliance on nonrenewable energy sources</a:t>
            </a:r>
          </a:p>
          <a:p>
            <a:endParaRPr lang="en-US" sz="2800" b="1" dirty="0"/>
          </a:p>
          <a:p>
            <a:r>
              <a:rPr lang="en-US" sz="2800" dirty="0" smtClean="0"/>
              <a:t> Example of enabling government  policy-making, effective public-private partnerships, &amp; sustainable planning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050017" y="6522994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1252993" y="5972681"/>
            <a:ext cx="7199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https://</a:t>
            </a:r>
            <a:r>
              <a:rPr lang="en-US" dirty="0" err="1" smtClean="0"/>
              <a:t>internetsociety.org</a:t>
            </a:r>
            <a:r>
              <a:rPr lang="en-US" dirty="0"/>
              <a:t>/blog/development/2017/06/</a:t>
            </a:r>
            <a:r>
              <a:rPr lang="en-US" dirty="0" err="1"/>
              <a:t>armix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69143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 algn="ctr">
              <a:buNone/>
            </a:pPr>
            <a:endParaRPr lang="en-US" dirty="0" smtClean="0"/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dirty="0" smtClean="0"/>
              <a:t>Michael J. Oghia</a:t>
            </a:r>
          </a:p>
          <a:p>
            <a:pPr marL="68580" indent="0" algn="ctr">
              <a:buNone/>
            </a:pPr>
            <a:endParaRPr lang="en-US" dirty="0"/>
          </a:p>
          <a:p>
            <a:pPr marL="68580" indent="0" algn="ctr">
              <a:buNone/>
            </a:pPr>
            <a:r>
              <a:rPr lang="en-US" dirty="0" err="1" smtClean="0"/>
              <a:t>mike.oghia@gmail.com</a:t>
            </a:r>
            <a:endParaRPr lang="en-US" dirty="0" smtClean="0"/>
          </a:p>
          <a:p>
            <a:pPr marL="68580" indent="0" algn="ctr">
              <a:buNone/>
            </a:pPr>
            <a:r>
              <a:rPr lang="en-US" dirty="0" smtClean="0"/>
              <a:t>@mikeoghia</a:t>
            </a:r>
          </a:p>
          <a:p>
            <a:pPr marL="68580" indent="0" algn="ctr">
              <a:buNone/>
            </a:pPr>
            <a:r>
              <a:rPr lang="en-US" dirty="0" smtClean="0"/>
              <a:t>in/mikeoghia</a:t>
            </a:r>
            <a:endParaRPr lang="en-US" dirty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</p:spPr>
        <p:txBody>
          <a:bodyPr/>
          <a:lstStyle/>
          <a:p>
            <a:pPr algn="ctr"/>
            <a:r>
              <a:rPr lang="en-US" dirty="0" smtClean="0"/>
              <a:t>Thank you! Questions?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3254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230942" y="2826154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34849" y="2354094"/>
            <a:ext cx="8269550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dirty="0"/>
              <a:t>We cannot legitimately </a:t>
            </a:r>
            <a:endParaRPr lang="en-US" sz="4000" dirty="0" smtClean="0"/>
          </a:p>
          <a:p>
            <a:pPr algn="ctr"/>
            <a:r>
              <a:rPr lang="en-US" sz="4000" dirty="0" smtClean="0"/>
              <a:t>discuss </a:t>
            </a:r>
            <a:r>
              <a:rPr lang="en-US" sz="4000" b="1" dirty="0" smtClean="0">
                <a:solidFill>
                  <a:schemeClr val="accent1"/>
                </a:solidFill>
              </a:rPr>
              <a:t>Internet access </a:t>
            </a:r>
          </a:p>
          <a:p>
            <a:pPr algn="ctr"/>
            <a:r>
              <a:rPr lang="en-US" sz="4000" dirty="0" smtClean="0"/>
              <a:t>without addressing </a:t>
            </a:r>
            <a:r>
              <a:rPr lang="en-US" sz="4000" b="1" dirty="0" smtClean="0">
                <a:solidFill>
                  <a:srgbClr val="94C600"/>
                </a:solidFill>
              </a:rPr>
              <a:t>sustainability</a:t>
            </a:r>
          </a:p>
          <a:p>
            <a:pPr algn="ctr"/>
            <a:endParaRPr lang="en-US" sz="4000" dirty="0"/>
          </a:p>
        </p:txBody>
      </p:sp>
      <p:sp>
        <p:nvSpPr>
          <p:cNvPr id="2" name="TextBox 1"/>
          <p:cNvSpPr txBox="1"/>
          <p:nvPr/>
        </p:nvSpPr>
        <p:spPr>
          <a:xfrm>
            <a:off x="3855525" y="6481517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3732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2" y="638639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What is sustainable access?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965931" y="2615881"/>
            <a:ext cx="732792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/>
              <a:t>The ability for any </a:t>
            </a:r>
            <a:endParaRPr lang="en-US" sz="4400" dirty="0" smtClean="0"/>
          </a:p>
          <a:p>
            <a:pPr algn="ctr"/>
            <a:r>
              <a:rPr lang="en-US" sz="4400" dirty="0" smtClean="0"/>
              <a:t>user </a:t>
            </a:r>
            <a:r>
              <a:rPr lang="en-US" sz="4400" dirty="0"/>
              <a:t>to </a:t>
            </a:r>
            <a:r>
              <a:rPr lang="en-US" sz="4400" dirty="0" smtClean="0"/>
              <a:t>connect to </a:t>
            </a:r>
          </a:p>
          <a:p>
            <a:pPr algn="ctr"/>
            <a:r>
              <a:rPr lang="en-US" sz="4400" dirty="0" smtClean="0"/>
              <a:t>the </a:t>
            </a:r>
            <a:r>
              <a:rPr lang="en-US" sz="4400" dirty="0"/>
              <a:t>Internet </a:t>
            </a:r>
            <a:r>
              <a:rPr lang="en-US" sz="4400" dirty="0" smtClean="0"/>
              <a:t>and then stay connected over time </a:t>
            </a:r>
            <a:endParaRPr lang="en-US" sz="4400" dirty="0"/>
          </a:p>
        </p:txBody>
      </p:sp>
      <p:sp>
        <p:nvSpPr>
          <p:cNvPr id="6" name="TextBox 5"/>
          <p:cNvSpPr txBox="1"/>
          <p:nvPr/>
        </p:nvSpPr>
        <p:spPr>
          <a:xfrm>
            <a:off x="3844084" y="6488668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3026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66798" y="542732"/>
            <a:ext cx="4379414" cy="1143000"/>
          </a:xfrm>
        </p:spPr>
        <p:txBody>
          <a:bodyPr/>
          <a:lstStyle/>
          <a:p>
            <a:r>
              <a:rPr lang="en-US" dirty="0" smtClean="0"/>
              <a:t>Includes: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2014720"/>
            <a:ext cx="9241722" cy="3508977"/>
          </a:xfrm>
        </p:spPr>
        <p:txBody>
          <a:bodyPr>
            <a:noAutofit/>
          </a:bodyPr>
          <a:lstStyle/>
          <a:p>
            <a:pPr lvl="2"/>
            <a:r>
              <a:rPr lang="en-US" sz="3000" dirty="0" smtClean="0"/>
              <a:t> Infrastructure &amp; energy</a:t>
            </a:r>
          </a:p>
          <a:p>
            <a:pPr lvl="2"/>
            <a:r>
              <a:rPr lang="en-US" sz="3000" dirty="0" smtClean="0"/>
              <a:t> ICT &amp; data transfer/storage power</a:t>
            </a:r>
          </a:p>
          <a:p>
            <a:pPr lvl="2"/>
            <a:r>
              <a:rPr lang="en-US" sz="3000" dirty="0" smtClean="0"/>
              <a:t> Sourcing</a:t>
            </a:r>
            <a:r>
              <a:rPr lang="en-US" sz="3000" dirty="0"/>
              <a:t>, manufacturing, </a:t>
            </a:r>
            <a:r>
              <a:rPr lang="en-US" sz="3000" dirty="0" smtClean="0"/>
              <a:t>&amp; recyclability </a:t>
            </a:r>
          </a:p>
          <a:p>
            <a:pPr marL="685800" lvl="2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 of </a:t>
            </a:r>
            <a:r>
              <a:rPr lang="en-US" sz="3000" dirty="0"/>
              <a:t>Internet-connected devices</a:t>
            </a:r>
          </a:p>
          <a:p>
            <a:pPr lvl="2"/>
            <a:r>
              <a:rPr lang="en-US" sz="3000" dirty="0" smtClean="0"/>
              <a:t> Human </a:t>
            </a:r>
            <a:r>
              <a:rPr lang="en-US" sz="3000" dirty="0"/>
              <a:t>resources </a:t>
            </a:r>
            <a:r>
              <a:rPr lang="en-US" sz="3000" dirty="0" smtClean="0"/>
              <a:t>&amp; skills</a:t>
            </a:r>
            <a:endParaRPr lang="en-US" sz="3000" dirty="0"/>
          </a:p>
          <a:p>
            <a:pPr lvl="2"/>
            <a:r>
              <a:rPr lang="en-US" sz="3000" dirty="0" smtClean="0"/>
              <a:t> Digital </a:t>
            </a:r>
            <a:r>
              <a:rPr lang="en-US" sz="3000" dirty="0"/>
              <a:t>pollution </a:t>
            </a:r>
            <a:r>
              <a:rPr lang="en-US" sz="3000" dirty="0" smtClean="0"/>
              <a:t>&amp; the </a:t>
            </a:r>
            <a:r>
              <a:rPr lang="en-US" sz="3000" dirty="0"/>
              <a:t>availability of </a:t>
            </a:r>
            <a:r>
              <a:rPr lang="en-US" sz="3000" dirty="0" smtClean="0"/>
              <a:t>  </a:t>
            </a:r>
          </a:p>
          <a:p>
            <a:pPr marL="685800" lvl="2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  resources (e.g., IP &amp; AS numbers; IPv6)</a:t>
            </a:r>
            <a:endParaRPr lang="en-US" sz="3000" dirty="0"/>
          </a:p>
          <a:p>
            <a:pPr lvl="2"/>
            <a:r>
              <a:rPr lang="en-US" sz="3000" dirty="0" smtClean="0"/>
              <a:t> Ecological impact</a:t>
            </a:r>
            <a:endParaRPr lang="en-US" sz="3000" dirty="0"/>
          </a:p>
        </p:txBody>
      </p:sp>
      <p:sp>
        <p:nvSpPr>
          <p:cNvPr id="4" name="TextBox 3"/>
          <p:cNvSpPr txBox="1"/>
          <p:nvPr/>
        </p:nvSpPr>
        <p:spPr>
          <a:xfrm>
            <a:off x="3821203" y="6534436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3887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3465-1fe58be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49295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68580" indent="0">
              <a:buNone/>
            </a:pPr>
            <a:endParaRPr lang="en-US" dirty="0"/>
          </a:p>
        </p:txBody>
      </p:sp>
      <p:pic>
        <p:nvPicPr>
          <p:cNvPr id="9" name="Picture 8" descr="GHA08.0812.COMPUTERDUMP0040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961444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79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ewast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0289" y="-22884"/>
            <a:ext cx="10506171" cy="688088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00862" y="6353057"/>
            <a:ext cx="5102564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500" dirty="0">
                <a:solidFill>
                  <a:schemeClr val="bg1"/>
                </a:solidFill>
              </a:rPr>
              <a:t>Source: </a:t>
            </a:r>
            <a:r>
              <a:rPr lang="en-US" sz="1500" dirty="0" err="1" smtClean="0">
                <a:solidFill>
                  <a:schemeClr val="bg1"/>
                </a:solidFill>
              </a:rPr>
              <a:t>www.oafrica.com</a:t>
            </a:r>
            <a:r>
              <a:rPr lang="en-US" sz="1500" dirty="0">
                <a:solidFill>
                  <a:schemeClr val="bg1"/>
                </a:solidFill>
              </a:rPr>
              <a:t>/education/e-waste/</a:t>
            </a:r>
          </a:p>
        </p:txBody>
      </p:sp>
    </p:spTree>
    <p:extLst>
      <p:ext uri="{BB962C8B-B14F-4D97-AF65-F5344CB8AC3E}">
        <p14:creationId xmlns:p14="http://schemas.microsoft.com/office/powerpoint/2010/main" val="62271463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30172"/>
            <a:ext cx="7024744" cy="1143000"/>
          </a:xfrm>
        </p:spPr>
        <p:txBody>
          <a:bodyPr/>
          <a:lstStyle/>
          <a:p>
            <a:pPr algn="ctr"/>
            <a:r>
              <a:rPr lang="en-US" dirty="0" smtClean="0"/>
              <a:t>Why is it important?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2438069"/>
            <a:ext cx="6777317" cy="3508977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 smtClean="0"/>
              <a:t> Connect another billion people</a:t>
            </a:r>
          </a:p>
          <a:p>
            <a:endParaRPr lang="en-US" sz="3000" dirty="0"/>
          </a:p>
          <a:p>
            <a:r>
              <a:rPr lang="en-US" sz="3000" dirty="0" smtClean="0"/>
              <a:t> ICT + M2M energy use is increasing</a:t>
            </a:r>
          </a:p>
          <a:p>
            <a:endParaRPr lang="en-US" sz="3000" dirty="0"/>
          </a:p>
          <a:p>
            <a:r>
              <a:rPr lang="en-US" sz="3000" dirty="0" smtClean="0"/>
              <a:t> Digital technology has a significant  </a:t>
            </a:r>
          </a:p>
          <a:p>
            <a:pPr marL="68580" indent="0">
              <a:buNone/>
            </a:pPr>
            <a:r>
              <a:rPr lang="en-US" sz="3000" dirty="0"/>
              <a:t> </a:t>
            </a:r>
            <a:r>
              <a:rPr lang="en-US" sz="3000" dirty="0" smtClean="0"/>
              <a:t>   ecological footprint</a:t>
            </a:r>
          </a:p>
          <a:p>
            <a:pPr marL="68580" indent="0">
              <a:buNone/>
            </a:pPr>
            <a:endParaRPr lang="en-US" sz="3000" dirty="0" smtClean="0"/>
          </a:p>
          <a:p>
            <a:r>
              <a:rPr lang="en-US" sz="3000" b="1" dirty="0" smtClean="0"/>
              <a:t> Good for business</a:t>
            </a:r>
            <a:endParaRPr lang="en-US" sz="30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4050017" y="6522994"/>
            <a:ext cx="15645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@mikeoghia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0254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WS 11 (Hazas)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3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111878" y="6363301"/>
            <a:ext cx="291193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/>
              <a:t>Source: Mike Hazas, PhD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568845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微软雅黑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133</TotalTime>
  <Words>296</Words>
  <Application>Microsoft Macintosh PowerPoint</Application>
  <PresentationFormat>On-screen Show (4:3)</PresentationFormat>
  <Paragraphs>61</Paragraphs>
  <Slides>13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Austin</vt:lpstr>
      <vt:lpstr>Sustainability is good for the Internet (and business too!)</vt:lpstr>
      <vt:lpstr>PowerPoint Presentation</vt:lpstr>
      <vt:lpstr>What is sustainable access?</vt:lpstr>
      <vt:lpstr>Includes:</vt:lpstr>
      <vt:lpstr>PowerPoint Presentation</vt:lpstr>
      <vt:lpstr>PowerPoint Presentation</vt:lpstr>
      <vt:lpstr>PowerPoint Presentation</vt:lpstr>
      <vt:lpstr>Why is it important? </vt:lpstr>
      <vt:lpstr>PowerPoint Presentation</vt:lpstr>
      <vt:lpstr>PowerPoint Presentation</vt:lpstr>
      <vt:lpstr>ARMIX as an example</vt:lpstr>
      <vt:lpstr>ARMIX as an example</vt:lpstr>
      <vt:lpstr>Thank you! Questions?</vt:lpstr>
    </vt:vector>
  </TitlesOfParts>
  <Company>#netgov consultant &amp; editor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Michael Oghia</dc:creator>
  <cp:lastModifiedBy>Michael Oghia</cp:lastModifiedBy>
  <cp:revision>76</cp:revision>
  <dcterms:created xsi:type="dcterms:W3CDTF">2017-05-31T16:22:12Z</dcterms:created>
  <dcterms:modified xsi:type="dcterms:W3CDTF">2017-06-12T11:46:29Z</dcterms:modified>
</cp:coreProperties>
</file>