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8" r:id="rId9"/>
    <p:sldId id="267" r:id="rId10"/>
    <p:sldId id="266" r:id="rId11"/>
    <p:sldId id="270" r:id="rId12"/>
    <p:sldId id="269" r:id="rId13"/>
    <p:sldId id="272" r:id="rId14"/>
    <p:sldId id="271" r:id="rId15"/>
    <p:sldId id="273" r:id="rId16"/>
  </p:sldIdLst>
  <p:sldSz cx="9144000" cy="6858000" type="screen4x3"/>
  <p:notesSz cx="6858000" cy="9144000"/>
  <p:defaultTextStyle>
    <a:defPPr>
      <a:defRPr lang="sq-A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491"/>
    <a:srgbClr val="E36C0A"/>
    <a:srgbClr val="AB4400"/>
    <a:srgbClr val="76923C"/>
    <a:srgbClr val="984806"/>
    <a:srgbClr val="E31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5" autoAdjust="0"/>
    <p:restoredTop sz="94660"/>
  </p:normalViewPr>
  <p:slideViewPr>
    <p:cSldViewPr>
      <p:cViewPr varScale="1">
        <p:scale>
          <a:sx n="114" d="100"/>
          <a:sy n="114" d="100"/>
        </p:scale>
        <p:origin x="127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ariglen\Desktop\Unet%20Network\Trafiku%20Rash-Geant.xlsb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US"/>
              <a:t>RASH-Geant traffic</a:t>
            </a:r>
            <a:r>
              <a:rPr lang="en-US" baseline="0"/>
              <a:t> 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Sheet1!$C$2</c:f>
              <c:strCache>
                <c:ptCount val="1"/>
                <c:pt idx="0">
                  <c:v>Inbound(TB)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Sheet1!$B$3:$B$6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Sheet1!$C$3:$C$6</c:f>
              <c:numCache>
                <c:formatCode>General</c:formatCode>
                <c:ptCount val="4"/>
                <c:pt idx="0">
                  <c:v>6.5</c:v>
                </c:pt>
                <c:pt idx="1">
                  <c:v>6.3</c:v>
                </c:pt>
                <c:pt idx="2">
                  <c:v>7</c:v>
                </c:pt>
                <c:pt idx="3">
                  <c:v>7.2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B3-41D7-B34F-496283D229BD}"/>
            </c:ext>
          </c:extLst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Outbound(TB)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Sheet1!$B$3:$B$6</c:f>
              <c:strCache>
                <c:ptCount val="4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</c:strCache>
            </c:strRef>
          </c:cat>
          <c:val>
            <c:numRef>
              <c:f>Sheet1!$D$3:$D$6</c:f>
              <c:numCache>
                <c:formatCode>General</c:formatCode>
                <c:ptCount val="4"/>
                <c:pt idx="0">
                  <c:v>5.6</c:v>
                </c:pt>
                <c:pt idx="1">
                  <c:v>5.87</c:v>
                </c:pt>
                <c:pt idx="2">
                  <c:v>6.47</c:v>
                </c:pt>
                <c:pt idx="3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B3-41D7-B34F-496283D229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68929320"/>
        <c:axId val="373015808"/>
        <c:axId val="0"/>
      </c:bar3DChart>
      <c:catAx>
        <c:axId val="268929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3015808"/>
        <c:crosses val="autoZero"/>
        <c:auto val="1"/>
        <c:lblAlgn val="ctr"/>
        <c:lblOffset val="100"/>
        <c:noMultiLvlLbl val="0"/>
      </c:catAx>
      <c:valAx>
        <c:axId val="3730158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dk1">
                  <a:lumMod val="50000"/>
                  <a:lumOff val="5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89293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4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/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dk1">
            <a:lumMod val="60000"/>
            <a:lumOff val="4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/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q-AL"/>
              <a:t>Qendra Ndëruniversitare e Shërbimeve dhe Rrjeti Telematik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F1D0D7-01DE-42EF-A62F-2AA73CB15ADB}" type="datetimeFigureOut">
              <a:rPr lang="sq-AL" smtClean="0"/>
              <a:t>13.6.2018</a:t>
            </a:fld>
            <a:endParaRPr lang="sq-A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q-AL"/>
              <a:t>Template_PPT_RASH.pptx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ABF4F8-4763-4F0C-B341-FB93C29E48C0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44843332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sq-AL"/>
              <a:t>Qendra Ndëruniversitare e Shërbimeve dhe Rrjeti Telematik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4BB0C4-8CFB-4BEA-BF9D-039E7B349DD7}" type="datetimeFigureOut">
              <a:rPr lang="sq-AL" smtClean="0"/>
              <a:t>13.6.2018</a:t>
            </a:fld>
            <a:endParaRPr lang="sq-A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q-A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sq-AL"/>
              <a:t>Template_PPT_RASH.pptx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3740-B706-49E1-A4D6-2B9D58641F9C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7628510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6964642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10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363480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11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7684635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12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9189700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13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3029730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14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576876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15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146846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2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9042110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3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8038978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4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352940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5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2262239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6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617970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7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50208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8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988044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C63740-B706-49E1-A4D6-2B9D58641F9C}" type="slidenum">
              <a:rPr lang="sq-AL" smtClean="0"/>
              <a:t>9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30479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544315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424582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86229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032BDD9-CC60-4C8C-9325-60E7B573FB16}" type="datetime1">
              <a:rPr lang="sq-AL" smtClean="0"/>
              <a:t>13.6.2018</a:t>
            </a:fld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97414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AC8CFC1-72EC-4E88-96F8-E0CE88360ABF}" type="datetime1">
              <a:rPr lang="sq-AL" smtClean="0"/>
              <a:t>13.6.2018</a:t>
            </a:fld>
            <a:endParaRPr lang="sq-A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379833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8513D81-E3FE-4A6E-8402-A80E07AD6A24}" type="datetime1">
              <a:rPr lang="sq-AL" smtClean="0"/>
              <a:t>13.6.2018</a:t>
            </a:fld>
            <a:endParaRPr lang="sq-A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372200" y="532184"/>
            <a:ext cx="2679576" cy="419049"/>
          </a:xfrm>
          <a:prstGeom prst="rect">
            <a:avLst/>
          </a:prstGeom>
        </p:spPr>
        <p:txBody>
          <a:bodyPr/>
          <a:lstStyle/>
          <a:p>
            <a:endParaRPr lang="sq-A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9869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32AA61-837B-4CB5-852F-8FCFFD93E3D8}" type="datetime1">
              <a:rPr lang="sq-AL" smtClean="0"/>
              <a:t>13.6.2018</a:t>
            </a:fld>
            <a:endParaRPr lang="sq-A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372200" y="532184"/>
            <a:ext cx="2679576" cy="419049"/>
          </a:xfrm>
          <a:prstGeom prst="rect">
            <a:avLst/>
          </a:prstGeom>
        </p:spPr>
        <p:txBody>
          <a:bodyPr/>
          <a:lstStyle/>
          <a:p>
            <a:endParaRPr lang="sq-A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368191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519" y="39622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sq-A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83204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725038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1196187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q-A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q-A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F774-69E9-453E-A996-D9542EC6AA29}" type="slidenum">
              <a:rPr lang="sq-AL" smtClean="0"/>
              <a:t>‹#›</a:t>
            </a:fld>
            <a:endParaRPr lang="sq-AL"/>
          </a:p>
        </p:txBody>
      </p:sp>
    </p:spTree>
    <p:extLst>
      <p:ext uri="{BB962C8B-B14F-4D97-AF65-F5344CB8AC3E}">
        <p14:creationId xmlns:p14="http://schemas.microsoft.com/office/powerpoint/2010/main" val="2068710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q-A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2F774-69E9-453E-A996-D9542EC6AA29}" type="slidenum">
              <a:rPr lang="sq-AL" smtClean="0"/>
              <a:t>‹#›</a:t>
            </a:fld>
            <a:endParaRPr lang="sq-AL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39552" y="1124744"/>
            <a:ext cx="8136904" cy="0"/>
          </a:xfrm>
          <a:prstGeom prst="line">
            <a:avLst/>
          </a:prstGeom>
          <a:ln w="28575">
            <a:solidFill>
              <a:srgbClr val="E36C0A"/>
            </a:solidFill>
            <a:prstDash val="solid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87824" y="435038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q-AL" dirty="0"/>
              <a:t>Qendra Ndëruniversitare e Shërbimeve dhe Rrjeti Telematik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9144000" y="0"/>
            <a:ext cx="0" cy="6858000"/>
          </a:xfrm>
          <a:prstGeom prst="line">
            <a:avLst/>
          </a:prstGeom>
          <a:ln w="38100">
            <a:solidFill>
              <a:srgbClr val="AB4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1547664" y="6855420"/>
            <a:ext cx="7596336" cy="2580"/>
          </a:xfrm>
          <a:prstGeom prst="line">
            <a:avLst/>
          </a:prstGeom>
          <a:ln w="38100">
            <a:solidFill>
              <a:srgbClr val="AB44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ight Triangle 18"/>
          <p:cNvSpPr/>
          <p:nvPr/>
        </p:nvSpPr>
        <p:spPr>
          <a:xfrm>
            <a:off x="0" y="6381328"/>
            <a:ext cx="1546631" cy="476672"/>
          </a:xfrm>
          <a:prstGeom prst="rtTriangle">
            <a:avLst/>
          </a:prstGeom>
          <a:solidFill>
            <a:srgbClr val="E36C0A"/>
          </a:solidFill>
          <a:ln>
            <a:solidFill>
              <a:srgbClr val="B4049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q-AL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69" y="435038"/>
            <a:ext cx="1997154" cy="64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18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q-A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36912"/>
            <a:ext cx="9144000" cy="1470025"/>
          </a:xfrm>
        </p:spPr>
        <p:txBody>
          <a:bodyPr/>
          <a:lstStyle/>
          <a:p>
            <a:r>
              <a:rPr lang="it-IT" dirty="0">
                <a:solidFill>
                  <a:srgbClr val="E36C0A"/>
                </a:solidFill>
              </a:rPr>
              <a:t>UNI.NET &amp; DATACENTER </a:t>
            </a:r>
            <a:br>
              <a:rPr lang="it-IT" dirty="0">
                <a:solidFill>
                  <a:srgbClr val="E36C0A"/>
                </a:solidFill>
              </a:rPr>
            </a:br>
            <a:r>
              <a:rPr lang="it-IT" sz="4000" spc="600" dirty="0">
                <a:solidFill>
                  <a:srgbClr val="B4049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RASH infrastructure</a:t>
            </a:r>
            <a:br>
              <a:rPr lang="it-IT" dirty="0"/>
            </a:br>
            <a:endParaRPr lang="sq-A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163072"/>
            <a:ext cx="9144000" cy="694928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00EE86E-570E-49C2-A79D-D101705E5763}"/>
              </a:ext>
            </a:extLst>
          </p:cNvPr>
          <p:cNvSpPr txBox="1">
            <a:spLocks/>
          </p:cNvSpPr>
          <p:nvPr/>
        </p:nvSpPr>
        <p:spPr>
          <a:xfrm>
            <a:off x="0" y="5157192"/>
            <a:ext cx="9144000" cy="1005880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Arjan Xhelaj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Mariglen Hysko </a:t>
            </a:r>
          </a:p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Andi Malaj</a:t>
            </a:r>
          </a:p>
        </p:txBody>
      </p:sp>
    </p:spTree>
    <p:extLst>
      <p:ext uri="{BB962C8B-B14F-4D97-AF65-F5344CB8AC3E}">
        <p14:creationId xmlns:p14="http://schemas.microsoft.com/office/powerpoint/2010/main" val="37062781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376120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Network traffic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A6AA24-9285-41C9-BEC4-3D00FF0D3A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2204864"/>
            <a:ext cx="4824536" cy="4167153"/>
          </a:xfrm>
          <a:prstGeom prst="rect">
            <a:avLst/>
          </a:prstGeom>
        </p:spPr>
      </p:pic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9856D469-D7D7-45B0-831C-A64368401D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754405"/>
              </p:ext>
            </p:extLst>
          </p:nvPr>
        </p:nvGraphicFramePr>
        <p:xfrm>
          <a:off x="5091775" y="2204864"/>
          <a:ext cx="3944721" cy="41671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737119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1571581"/>
            <a:ext cx="82089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ANIX – Albanian Neutral Internet </a:t>
            </a:r>
            <a:r>
              <a:rPr lang="en-US" sz="3600" dirty="0" err="1"/>
              <a:t>eXchange</a:t>
            </a:r>
            <a:endParaRPr lang="en-US" sz="36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IX hosted at RASH Datacenter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3 ISP connected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Managed by IXP Manager</a:t>
            </a:r>
          </a:p>
          <a:p>
            <a:endParaRPr lang="sq-A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72DEBB-2186-4013-9679-6B485DB331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3429000"/>
            <a:ext cx="8064896" cy="3063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58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1571581"/>
            <a:ext cx="4464496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eduroam</a:t>
            </a:r>
            <a:r>
              <a:rPr lang="en-US" sz="4000" dirty="0"/>
              <a:t>–</a:t>
            </a:r>
            <a:r>
              <a:rPr lang="en-US" sz="4000" b="1" dirty="0"/>
              <a:t>edu</a:t>
            </a:r>
            <a:r>
              <a:rPr lang="en-US" sz="4000" dirty="0"/>
              <a:t>cation </a:t>
            </a:r>
            <a:r>
              <a:rPr lang="en-US" sz="4000" b="1" dirty="0"/>
              <a:t>roam</a:t>
            </a:r>
            <a:r>
              <a:rPr lang="en-US" sz="4000" dirty="0"/>
              <a:t>ing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eduroam</a:t>
            </a:r>
            <a:r>
              <a:rPr lang="en-US" sz="2400" dirty="0"/>
              <a:t> is the secure, world-wide roaming access service developed for the international R&amp;E community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3 servers - SP, </a:t>
            </a:r>
            <a:r>
              <a:rPr lang="en-US" sz="2400" dirty="0" err="1"/>
              <a:t>Idp</a:t>
            </a:r>
            <a:r>
              <a:rPr lang="en-US" sz="2400" dirty="0"/>
              <a:t>, </a:t>
            </a:r>
            <a:r>
              <a:rPr lang="en-US" sz="2400" dirty="0" err="1"/>
              <a:t>Flr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Freeradius</a:t>
            </a:r>
            <a:r>
              <a:rPr lang="en-US" sz="2400" dirty="0"/>
              <a:t> 3.x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eduroam</a:t>
            </a:r>
            <a:r>
              <a:rPr lang="en-US" sz="2400" dirty="0"/>
              <a:t> CAT tool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F-Ticks system for logging info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Implementation on RASH office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A56599F-9B06-4CB8-93D0-D947FC2A3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1700808"/>
            <a:ext cx="4176464" cy="4792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997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571581"/>
            <a:ext cx="655272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Next step of </a:t>
            </a:r>
            <a:r>
              <a:rPr lang="en-US" sz="4000" dirty="0" err="1"/>
              <a:t>eduroam</a:t>
            </a:r>
            <a:endParaRPr lang="en-US" sz="4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Implementing </a:t>
            </a:r>
            <a:r>
              <a:rPr lang="en-US" sz="2400" dirty="0" err="1"/>
              <a:t>eduroam</a:t>
            </a:r>
            <a:r>
              <a:rPr lang="en-US" sz="2400" dirty="0"/>
              <a:t> in universities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Installing and configuring 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Configuring CAT tool for every institution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Configuring LDAP module for users management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Data integration of users (</a:t>
            </a:r>
            <a:r>
              <a:rPr lang="en-US" sz="2400" dirty="0" err="1"/>
              <a:t>students&amp;reserchers</a:t>
            </a:r>
            <a:r>
              <a:rPr lang="en-US" sz="2400" dirty="0"/>
              <a:t>) with </a:t>
            </a:r>
            <a:r>
              <a:rPr lang="en-US" sz="2400" dirty="0" err="1"/>
              <a:t>eduroam</a:t>
            </a:r>
            <a:r>
              <a:rPr lang="en-US" sz="2400" dirty="0"/>
              <a:t> and </a:t>
            </a:r>
            <a:r>
              <a:rPr lang="en-US" sz="2400" dirty="0" err="1"/>
              <a:t>Edugain</a:t>
            </a:r>
            <a:endParaRPr 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Implementing </a:t>
            </a:r>
            <a:r>
              <a:rPr lang="en-US" sz="2400" dirty="0" err="1"/>
              <a:t>eduroam</a:t>
            </a:r>
            <a:r>
              <a:rPr lang="en-US" sz="2400" dirty="0"/>
              <a:t> in the center of Tirana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Picture 4" descr="Image result for eduroam">
            <a:extLst>
              <a:ext uri="{FF2B5EF4-FFF2-40B4-BE49-F238E27FC236}">
                <a16:creationId xmlns:a16="http://schemas.microsoft.com/office/drawing/2014/main" id="{456F1A94-58DC-4FC9-9426-05C0A9186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340768"/>
            <a:ext cx="2304256" cy="1008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887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1772816"/>
            <a:ext cx="705678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j-lt"/>
              </a:rPr>
              <a:t>Future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Software-Defined Networking (SDN)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dirty="0"/>
              <a:t>PerfSONAR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Edugain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EduVPN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VoIP system 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MPLS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IPv6</a:t>
            </a:r>
          </a:p>
          <a:p>
            <a:endParaRPr lang="sq-A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</p:spTree>
    <p:extLst>
      <p:ext uri="{BB962C8B-B14F-4D97-AF65-F5344CB8AC3E}">
        <p14:creationId xmlns:p14="http://schemas.microsoft.com/office/powerpoint/2010/main" val="3074314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2996952"/>
            <a:ext cx="8136904" cy="1080121"/>
          </a:xfrm>
        </p:spPr>
        <p:txBody>
          <a:bodyPr/>
          <a:lstStyle/>
          <a:p>
            <a:r>
              <a:rPr lang="it-IT" dirty="0"/>
              <a:t>THANK </a:t>
            </a:r>
            <a:r>
              <a:rPr lang="it-IT"/>
              <a:t>YOU! </a:t>
            </a:r>
            <a:endParaRPr lang="sq-A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163072"/>
            <a:ext cx="9144000" cy="694928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00EE86E-570E-49C2-A79D-D101705E5763}"/>
              </a:ext>
            </a:extLst>
          </p:cNvPr>
          <p:cNvSpPr txBox="1">
            <a:spLocks/>
          </p:cNvSpPr>
          <p:nvPr/>
        </p:nvSpPr>
        <p:spPr>
          <a:xfrm>
            <a:off x="1495636" y="5589240"/>
            <a:ext cx="6152728" cy="694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>
                <a:solidFill>
                  <a:schemeClr val="bg1">
                    <a:lumMod val="50000"/>
                  </a:schemeClr>
                </a:solidFill>
              </a:rPr>
              <a:t>Mariglen Hysko - RASH</a:t>
            </a:r>
          </a:p>
        </p:txBody>
      </p:sp>
    </p:spTree>
    <p:extLst>
      <p:ext uri="{BB962C8B-B14F-4D97-AF65-F5344CB8AC3E}">
        <p14:creationId xmlns:p14="http://schemas.microsoft.com/office/powerpoint/2010/main" val="1232774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571581"/>
            <a:ext cx="813690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+mj-lt"/>
              </a:rPr>
              <a:t>About RASH</a:t>
            </a:r>
            <a:endParaRPr lang="it-IT" sz="4000" dirty="0">
              <a:latin typeface="+mj-lt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Albanian NREN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Founded in 2009, active </a:t>
            </a:r>
            <a:r>
              <a:rPr lang="en-US" sz="2400"/>
              <a:t>from 2011</a:t>
            </a:r>
            <a:endParaRPr lang="en-US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Mission: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/>
              <a:t>Connect Albanian public universities in e NREN; interconnect RASH to GEANT network and to the Internet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2400" dirty="0"/>
              <a:t>Provide services to universities &amp; Ministry: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400" dirty="0"/>
              <a:t>Software for University management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400" dirty="0"/>
              <a:t>Portals for Ministry of Educations, Sport and Youth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400" dirty="0"/>
              <a:t>Research and education interconnection</a:t>
            </a:r>
          </a:p>
          <a:p>
            <a:pPr marL="1371600" lvl="2" indent="-457200">
              <a:buFont typeface="Courier New" panose="02070309020205020404" pitchFamily="49" charset="0"/>
              <a:buChar char="o"/>
            </a:pPr>
            <a:r>
              <a:rPr lang="en-US" sz="2400" dirty="0"/>
              <a:t>Datacenter, Hosting infrastructure</a:t>
            </a:r>
          </a:p>
          <a:p>
            <a:endParaRPr lang="sq-A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</p:spTree>
    <p:extLst>
      <p:ext uri="{BB962C8B-B14F-4D97-AF65-F5344CB8AC3E}">
        <p14:creationId xmlns:p14="http://schemas.microsoft.com/office/powerpoint/2010/main" val="1217005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412776"/>
            <a:ext cx="432048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RASH Infrastructure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Own Datacenter from 2016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Datacenter network topology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Three separated dedicated spaces: </a:t>
            </a:r>
          </a:p>
          <a:p>
            <a:pPr marL="1371600" lvl="2" indent="-457200">
              <a:buFont typeface="+mj-lt"/>
              <a:buAutoNum type="arabicPeriod"/>
            </a:pPr>
            <a:r>
              <a:rPr lang="it-IT" sz="2200" dirty="0"/>
              <a:t>Server room </a:t>
            </a:r>
          </a:p>
          <a:p>
            <a:pPr marL="1371600" lvl="2" indent="-457200">
              <a:buFont typeface="+mj-lt"/>
              <a:buAutoNum type="arabicPeriod"/>
            </a:pPr>
            <a:r>
              <a:rPr lang="it-IT" sz="2200" dirty="0"/>
              <a:t>Network room</a:t>
            </a:r>
          </a:p>
          <a:p>
            <a:pPr marL="1371600" lvl="2" indent="-457200">
              <a:buFont typeface="+mj-lt"/>
              <a:buAutoNum type="arabicPeriod"/>
            </a:pPr>
            <a:r>
              <a:rPr lang="it-IT" sz="2200" dirty="0"/>
              <a:t>Electrical room</a:t>
            </a:r>
            <a:endParaRPr lang="en-US" sz="22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N+1 UPS and on site generator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it-IT" sz="2400" dirty="0"/>
              <a:t>Cooling system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Antifire system, temperature &amp;</a:t>
            </a:r>
            <a:r>
              <a:rPr lang="en-US" sz="2400" dirty="0" err="1"/>
              <a:t>humitidy</a:t>
            </a:r>
            <a:r>
              <a:rPr lang="en-US" sz="2400" dirty="0"/>
              <a:t> sensor </a:t>
            </a:r>
          </a:p>
          <a:p>
            <a:pPr algn="ctr"/>
            <a:endParaRPr lang="en-US" sz="24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EBF002-47D1-4C95-A3D6-D3A7345C0D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544" y="1264799"/>
            <a:ext cx="4139952" cy="507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15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264799"/>
            <a:ext cx="489654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Datacenter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Hosting services for universities and ministry of education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Offering different platform:</a:t>
            </a: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ESSE3 – Manage Alumni Curricula in the University </a:t>
            </a:r>
            <a:r>
              <a:rPr lang="it-IT" sz="1400" baseline="30000" dirty="0">
                <a:ea typeface="Calibri"/>
                <a:cs typeface="Times New Roman"/>
              </a:rPr>
              <a:t>(*)</a:t>
            </a: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dirty="0">
                <a:ea typeface="Calibri"/>
                <a:cs typeface="Times New Roman"/>
              </a:rPr>
              <a:t>UGOV  ERP and Accounting Software – Manage University’s Finance </a:t>
            </a:r>
            <a:r>
              <a:rPr lang="it-IT" sz="1400" baseline="30000" dirty="0">
                <a:ea typeface="Calibri"/>
                <a:cs typeface="Times New Roman"/>
              </a:rPr>
              <a:t>(*)</a:t>
            </a: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dirty="0">
                <a:ea typeface="Calibri"/>
                <a:cs typeface="Times New Roman"/>
              </a:rPr>
              <a:t>IRIS  Research Portal – Manage scientific publications</a:t>
            </a:r>
            <a:r>
              <a:rPr lang="it-IT" sz="1400" baseline="30000" dirty="0">
                <a:ea typeface="Calibri"/>
                <a:cs typeface="Times New Roman"/>
              </a:rPr>
              <a:t>(*)</a:t>
            </a:r>
            <a:endParaRPr lang="en-US" sz="1400" dirty="0">
              <a:ea typeface="Calibri"/>
              <a:cs typeface="Times New Roman"/>
            </a:endParaRP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U-albania – </a:t>
            </a:r>
            <a:r>
              <a:rPr lang="en-US" dirty="0"/>
              <a:t>university admissions portal</a:t>
            </a:r>
            <a:r>
              <a:rPr lang="it-IT" sz="1400" baseline="30000" dirty="0">
                <a:ea typeface="Calibri"/>
                <a:cs typeface="Times New Roman"/>
              </a:rPr>
              <a:t>(**)</a:t>
            </a:r>
            <a:endParaRPr lang="en-US" sz="1400" dirty="0">
              <a:ea typeface="Calibri"/>
              <a:cs typeface="Times New Roman"/>
            </a:endParaRP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M-albania– teachers portal</a:t>
            </a:r>
            <a:r>
              <a:rPr lang="it-IT" baseline="30000" dirty="0">
                <a:ea typeface="Calibri"/>
                <a:cs typeface="Times New Roman"/>
              </a:rPr>
              <a:t> </a:t>
            </a:r>
            <a:r>
              <a:rPr lang="it-IT" sz="1400" baseline="30000" dirty="0">
                <a:ea typeface="Calibri"/>
                <a:cs typeface="Times New Roman"/>
              </a:rPr>
              <a:t>(**)</a:t>
            </a:r>
            <a:endParaRPr lang="it-IT" sz="1400" dirty="0">
              <a:ea typeface="Calibri"/>
              <a:cs typeface="Times New Roman"/>
            </a:endParaRP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Research Census portal</a:t>
            </a:r>
            <a:r>
              <a:rPr lang="it-IT" sz="1400" baseline="30000" dirty="0">
                <a:ea typeface="Calibri"/>
                <a:cs typeface="Times New Roman"/>
              </a:rPr>
              <a:t>(**)</a:t>
            </a:r>
            <a:endParaRPr lang="it-IT" sz="1400" dirty="0">
              <a:ea typeface="Calibri"/>
              <a:cs typeface="Times New Roman"/>
            </a:endParaRP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it-IT" dirty="0">
                <a:ea typeface="Calibri"/>
                <a:cs typeface="Times New Roman"/>
              </a:rPr>
              <a:t>Training portal</a:t>
            </a:r>
            <a:r>
              <a:rPr lang="it-IT" sz="1400" baseline="30000" dirty="0">
                <a:ea typeface="Calibri"/>
                <a:cs typeface="Times New Roman"/>
              </a:rPr>
              <a:t>(**)</a:t>
            </a:r>
            <a:endParaRPr lang="it-IT" sz="1400" dirty="0">
              <a:ea typeface="Calibri"/>
              <a:cs typeface="Times New Roman"/>
            </a:endParaRP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en-US" dirty="0"/>
          </a:p>
          <a:p>
            <a:pPr lvl="1">
              <a:tabLst>
                <a:tab pos="457200" algn="l"/>
              </a:tabLst>
            </a:pPr>
            <a:r>
              <a:rPr lang="it-IT" sz="1200" baseline="30000" dirty="0">
                <a:ea typeface="Calibri"/>
                <a:cs typeface="Times New Roman"/>
              </a:rPr>
              <a:t>(*) Cineca © ;  (**) RASH ©</a:t>
            </a:r>
            <a:endParaRPr lang="it-IT" sz="1200" dirty="0">
              <a:ea typeface="Calibri"/>
              <a:cs typeface="Times New Roman"/>
            </a:endParaRPr>
          </a:p>
          <a:p>
            <a:pPr marL="800100" lvl="1" indent="-342900"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it-IT" sz="1200" dirty="0">
              <a:ea typeface="Calibri"/>
              <a:cs typeface="Times New Roman"/>
            </a:endParaRPr>
          </a:p>
          <a:p>
            <a:pPr lvl="1">
              <a:tabLst>
                <a:tab pos="457200" algn="l"/>
              </a:tabLst>
            </a:pPr>
            <a:endParaRPr lang="sq-AL" sz="12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57289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1EA5516-0E29-43D9-AA92-1166DA8F38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7" y="4958977"/>
            <a:ext cx="958681" cy="95868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79923A-2C95-47B5-B4DA-F5AED66FCB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134" y="3861048"/>
            <a:ext cx="910036" cy="91498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2719BD7-D7EC-4500-9BD8-1D40E4E3B7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188" y="3885867"/>
            <a:ext cx="914982" cy="91498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9317E0C-7E0D-4D67-8878-793EEF97C4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004574"/>
            <a:ext cx="910036" cy="9149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9EE7368-05B5-4160-B881-8EDB1C16C90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931" y="2811929"/>
            <a:ext cx="910036" cy="9149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5B60E91-8B48-4D59-ABBF-67D9AC117E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2893" y="2811929"/>
            <a:ext cx="910036" cy="91003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EBE820F-A80F-41D9-9F53-EAE339F684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1026" y="1804276"/>
            <a:ext cx="910036" cy="910036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14D5F06-06D6-4377-82A1-FB859D21755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3242" y="1794264"/>
            <a:ext cx="914982" cy="91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553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340768"/>
            <a:ext cx="316835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/>
              <a:t>Unet</a:t>
            </a:r>
            <a:r>
              <a:rPr lang="en-US" sz="3200" dirty="0"/>
              <a:t>-University Network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 err="1"/>
              <a:t>Unet</a:t>
            </a:r>
            <a:r>
              <a:rPr lang="en-US" sz="2400" dirty="0"/>
              <a:t> network topology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Dark fiber network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4 Backbone area 10 </a:t>
            </a:r>
            <a:r>
              <a:rPr lang="en-US" sz="2400" dirty="0" err="1"/>
              <a:t>Gbps</a:t>
            </a:r>
            <a:endParaRPr lang="en-US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54 Point of presence, M-</a:t>
            </a:r>
            <a:r>
              <a:rPr lang="en-US" sz="2400" dirty="0" err="1"/>
              <a:t>PoP</a:t>
            </a:r>
            <a:r>
              <a:rPr lang="en-US" sz="2400" dirty="0"/>
              <a:t> + S-</a:t>
            </a:r>
            <a:r>
              <a:rPr lang="en-US" sz="2400" dirty="0" err="1"/>
              <a:t>PoP</a:t>
            </a:r>
            <a:r>
              <a:rPr lang="en-US" sz="2400" dirty="0"/>
              <a:t> with point-to-point 1Gbps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MAN of Tirana &amp; Regionals campus network area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D853E0-E5C9-4A52-A3EC-29D76018EC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1196752"/>
            <a:ext cx="5616624" cy="529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004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3548" y="1412776"/>
            <a:ext cx="81369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/>
              <a:t>eBGP</a:t>
            </a:r>
            <a:r>
              <a:rPr lang="en-US" sz="4000" dirty="0"/>
              <a:t> and </a:t>
            </a:r>
            <a:r>
              <a:rPr lang="en-US" sz="4000" dirty="0" err="1"/>
              <a:t>iBGP</a:t>
            </a:r>
            <a:r>
              <a:rPr lang="en-US" sz="4000" dirty="0"/>
              <a:t> peering</a:t>
            </a:r>
            <a:endParaRPr lang="sq-A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A26DE91F-6936-4488-AB7B-C73D5F6040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2279466"/>
            <a:ext cx="8640961" cy="4213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447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484784"/>
            <a:ext cx="813690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Our services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Internet and data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Public IP addresses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VPN services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DNS services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RADIUS Server</a:t>
            </a:r>
          </a:p>
          <a:p>
            <a:endParaRPr lang="sq-A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Picture 2" descr="Client2SiteL2TP.png">
            <a:extLst>
              <a:ext uri="{FF2B5EF4-FFF2-40B4-BE49-F238E27FC236}">
                <a16:creationId xmlns:a16="http://schemas.microsoft.com/office/drawing/2014/main" id="{952395AA-6C99-40E8-84F2-BF63D92E57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149080"/>
            <a:ext cx="6984776" cy="2363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813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571581"/>
            <a:ext cx="4032448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/>
              <a:t>Esight</a:t>
            </a:r>
            <a:r>
              <a:rPr lang="en-US" sz="3600" dirty="0"/>
              <a:t> Monitoring system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 err="1"/>
              <a:t>Esight</a:t>
            </a:r>
            <a:r>
              <a:rPr lang="en-US" sz="2400" dirty="0"/>
              <a:t> server from Huawei offers different measurement: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uptime, device configuration </a:t>
            </a:r>
            <a:r>
              <a:rPr lang="en-US" sz="2400" dirty="0" err="1"/>
              <a:t>management&amp;backup</a:t>
            </a:r>
            <a:r>
              <a:rPr lang="en-US" sz="2400" dirty="0"/>
              <a:t>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remote control (telnet, </a:t>
            </a:r>
            <a:r>
              <a:rPr lang="en-US" sz="2400" dirty="0" err="1"/>
              <a:t>ssh</a:t>
            </a:r>
            <a:r>
              <a:rPr lang="en-US" sz="2400" dirty="0"/>
              <a:t>, web)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2400" dirty="0"/>
              <a:t>alarm notification via mail</a:t>
            </a:r>
          </a:p>
          <a:p>
            <a:endParaRPr lang="sq-A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Content Placeholder 6">
            <a:extLst>
              <a:ext uri="{FF2B5EF4-FFF2-40B4-BE49-F238E27FC236}">
                <a16:creationId xmlns:a16="http://schemas.microsoft.com/office/drawing/2014/main" id="{C95AE83C-2635-401B-A40A-7378228CD152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1444488"/>
            <a:ext cx="4752529" cy="504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19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1571581"/>
            <a:ext cx="784887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/>
              <a:t>Other monitoring systems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Cacti server – uptime, bandwidth utilization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Nagios – uptime, ping, RTA, packet loss, latency, event logs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RIPE Atlas probes and an anchor</a:t>
            </a:r>
          </a:p>
          <a:p>
            <a:endParaRPr lang="sq-AL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A754AC4D-29CD-4948-9D3E-81422595AA58}"/>
              </a:ext>
            </a:extLst>
          </p:cNvPr>
          <p:cNvSpPr txBox="1">
            <a:spLocks/>
          </p:cNvSpPr>
          <p:nvPr/>
        </p:nvSpPr>
        <p:spPr>
          <a:xfrm>
            <a:off x="0" y="6492875"/>
            <a:ext cx="9144000" cy="36512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</a:rPr>
              <a:t>RIPE SEE7, 18-19 June 2018, Timisoara, Romania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656E5D-FA8E-44E4-BA43-7F17893C7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3664462"/>
            <a:ext cx="7704856" cy="2818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672343"/>
      </p:ext>
    </p:extLst>
  </p:cSld>
  <p:clrMapOvr>
    <a:masterClrMapping/>
  </p:clrMapOvr>
</p:sld>
</file>

<file path=ppt/theme/theme1.xml><?xml version="1.0" encoding="utf-8"?>
<a:theme xmlns:a="http://schemas.openxmlformats.org/drawingml/2006/main" name="template_ppt_rash_ne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template_ppt_rash_new</Template>
  <TotalTime>204</TotalTime>
  <Words>540</Words>
  <Application>Microsoft Office PowerPoint</Application>
  <PresentationFormat>On-screen Show (4:3)</PresentationFormat>
  <Paragraphs>120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Times New Roman</vt:lpstr>
      <vt:lpstr>Wingdings</vt:lpstr>
      <vt:lpstr>template_ppt_rash_new</vt:lpstr>
      <vt:lpstr>UNI.NET &amp; DATACENTER  RASH infrastructure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NETWORK OF ALBANIA(RASH)</dc:title>
  <dc:creator>Mariglen Hysko</dc:creator>
  <cp:lastModifiedBy>Mariglen</cp:lastModifiedBy>
  <cp:revision>38</cp:revision>
  <dcterms:created xsi:type="dcterms:W3CDTF">2016-04-19T09:57:45Z</dcterms:created>
  <dcterms:modified xsi:type="dcterms:W3CDTF">2018-06-13T12:56:50Z</dcterms:modified>
</cp:coreProperties>
</file>